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48"/>
  </p:notesMasterIdLst>
  <p:handoutMasterIdLst>
    <p:handoutMasterId r:id="rId49"/>
  </p:handoutMasterIdLst>
  <p:sldIdLst>
    <p:sldId id="1719" r:id="rId2"/>
    <p:sldId id="1704" r:id="rId3"/>
    <p:sldId id="256" r:id="rId4"/>
    <p:sldId id="257" r:id="rId5"/>
    <p:sldId id="1718" r:id="rId6"/>
    <p:sldId id="1709" r:id="rId7"/>
    <p:sldId id="1746" r:id="rId8"/>
    <p:sldId id="1747" r:id="rId9"/>
    <p:sldId id="1712" r:id="rId10"/>
    <p:sldId id="1748" r:id="rId11"/>
    <p:sldId id="1749" r:id="rId12"/>
    <p:sldId id="1707" r:id="rId13"/>
    <p:sldId id="1750" r:id="rId14"/>
    <p:sldId id="1751" r:id="rId15"/>
    <p:sldId id="1752" r:id="rId16"/>
    <p:sldId id="1708" r:id="rId17"/>
    <p:sldId id="1701" r:id="rId18"/>
    <p:sldId id="1759" r:id="rId19"/>
    <p:sldId id="1760" r:id="rId20"/>
    <p:sldId id="1761" r:id="rId21"/>
    <p:sldId id="1762" r:id="rId22"/>
    <p:sldId id="1763" r:id="rId23"/>
    <p:sldId id="1737" r:id="rId24"/>
    <p:sldId id="1741" r:id="rId25"/>
    <p:sldId id="1727" r:id="rId26"/>
    <p:sldId id="1764" r:id="rId27"/>
    <p:sldId id="1728" r:id="rId28"/>
    <p:sldId id="1729" r:id="rId29"/>
    <p:sldId id="1720" r:id="rId30"/>
    <p:sldId id="1710" r:id="rId31"/>
    <p:sldId id="1713" r:id="rId32"/>
    <p:sldId id="1714" r:id="rId33"/>
    <p:sldId id="1757" r:id="rId34"/>
    <p:sldId id="1716" r:id="rId35"/>
    <p:sldId id="1758" r:id="rId36"/>
    <p:sldId id="1717" r:id="rId37"/>
    <p:sldId id="1711" r:id="rId38"/>
    <p:sldId id="1703" r:id="rId39"/>
    <p:sldId id="1753" r:id="rId40"/>
    <p:sldId id="1754" r:id="rId41"/>
    <p:sldId id="1705" r:id="rId42"/>
    <p:sldId id="1755" r:id="rId43"/>
    <p:sldId id="1706" r:id="rId44"/>
    <p:sldId id="1756" r:id="rId45"/>
    <p:sldId id="1721" r:id="rId46"/>
    <p:sldId id="1722" r:id="rId47"/>
  </p:sldIdLst>
  <p:sldSz cx="18288000" cy="12801600"/>
  <p:notesSz cx="6858000" cy="9144000"/>
  <p:defaultTextStyle>
    <a:defPPr>
      <a:defRPr lang="en-US"/>
    </a:defPPr>
    <a:lvl1pPr marL="0" algn="l" defTabSz="1492185" rtl="0" eaLnBrk="1" latinLnBrk="0" hangingPunct="1">
      <a:defRPr sz="2938" kern="1200">
        <a:solidFill>
          <a:schemeClr val="tx1"/>
        </a:solidFill>
        <a:latin typeface="+mn-lt"/>
        <a:ea typeface="+mn-ea"/>
        <a:cs typeface="+mn-cs"/>
      </a:defRPr>
    </a:lvl1pPr>
    <a:lvl2pPr marL="746092" algn="l" defTabSz="1492185" rtl="0" eaLnBrk="1" latinLnBrk="0" hangingPunct="1">
      <a:defRPr sz="2938" kern="1200">
        <a:solidFill>
          <a:schemeClr val="tx1"/>
        </a:solidFill>
        <a:latin typeface="+mn-lt"/>
        <a:ea typeface="+mn-ea"/>
        <a:cs typeface="+mn-cs"/>
      </a:defRPr>
    </a:lvl2pPr>
    <a:lvl3pPr marL="1492185" algn="l" defTabSz="1492185" rtl="0" eaLnBrk="1" latinLnBrk="0" hangingPunct="1">
      <a:defRPr sz="2938" kern="1200">
        <a:solidFill>
          <a:schemeClr val="tx1"/>
        </a:solidFill>
        <a:latin typeface="+mn-lt"/>
        <a:ea typeface="+mn-ea"/>
        <a:cs typeface="+mn-cs"/>
      </a:defRPr>
    </a:lvl3pPr>
    <a:lvl4pPr marL="2238277" algn="l" defTabSz="1492185" rtl="0" eaLnBrk="1" latinLnBrk="0" hangingPunct="1">
      <a:defRPr sz="2938" kern="1200">
        <a:solidFill>
          <a:schemeClr val="tx1"/>
        </a:solidFill>
        <a:latin typeface="+mn-lt"/>
        <a:ea typeface="+mn-ea"/>
        <a:cs typeface="+mn-cs"/>
      </a:defRPr>
    </a:lvl4pPr>
    <a:lvl5pPr marL="2984370" algn="l" defTabSz="1492185" rtl="0" eaLnBrk="1" latinLnBrk="0" hangingPunct="1">
      <a:defRPr sz="2938" kern="1200">
        <a:solidFill>
          <a:schemeClr val="tx1"/>
        </a:solidFill>
        <a:latin typeface="+mn-lt"/>
        <a:ea typeface="+mn-ea"/>
        <a:cs typeface="+mn-cs"/>
      </a:defRPr>
    </a:lvl5pPr>
    <a:lvl6pPr marL="3730463" algn="l" defTabSz="1492185" rtl="0" eaLnBrk="1" latinLnBrk="0" hangingPunct="1">
      <a:defRPr sz="2938" kern="1200">
        <a:solidFill>
          <a:schemeClr val="tx1"/>
        </a:solidFill>
        <a:latin typeface="+mn-lt"/>
        <a:ea typeface="+mn-ea"/>
        <a:cs typeface="+mn-cs"/>
      </a:defRPr>
    </a:lvl6pPr>
    <a:lvl7pPr marL="4476556" algn="l" defTabSz="1492185" rtl="0" eaLnBrk="1" latinLnBrk="0" hangingPunct="1">
      <a:defRPr sz="2938" kern="1200">
        <a:solidFill>
          <a:schemeClr val="tx1"/>
        </a:solidFill>
        <a:latin typeface="+mn-lt"/>
        <a:ea typeface="+mn-ea"/>
        <a:cs typeface="+mn-cs"/>
      </a:defRPr>
    </a:lvl7pPr>
    <a:lvl8pPr marL="5222648" algn="l" defTabSz="1492185" rtl="0" eaLnBrk="1" latinLnBrk="0" hangingPunct="1">
      <a:defRPr sz="2938" kern="1200">
        <a:solidFill>
          <a:schemeClr val="tx1"/>
        </a:solidFill>
        <a:latin typeface="+mn-lt"/>
        <a:ea typeface="+mn-ea"/>
        <a:cs typeface="+mn-cs"/>
      </a:defRPr>
    </a:lvl8pPr>
    <a:lvl9pPr marL="5968741" algn="l" defTabSz="1492185" rtl="0" eaLnBrk="1" latinLnBrk="0" hangingPunct="1">
      <a:defRPr sz="29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63" userDrawn="1">
          <p15:clr>
            <a:srgbClr val="A4A3A4"/>
          </p15:clr>
        </p15:guide>
        <p15:guide id="2" pos="11519" userDrawn="1">
          <p15:clr>
            <a:srgbClr val="A4A3A4"/>
          </p15:clr>
        </p15:guide>
        <p15:guide id="3" orient="horz" pos="1227">
          <p15:clr>
            <a:srgbClr val="A4A3A4"/>
          </p15:clr>
        </p15:guide>
        <p15:guide id="4" orient="horz" pos="269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E1A"/>
    <a:srgbClr val="041B31"/>
    <a:srgbClr val="2686A7"/>
    <a:srgbClr val="19232C"/>
    <a:srgbClr val="1C2835"/>
    <a:srgbClr val="010101"/>
    <a:srgbClr val="010B15"/>
    <a:srgbClr val="061824"/>
    <a:srgbClr val="0E3751"/>
    <a:srgbClr val="0B12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75" autoAdjust="0"/>
    <p:restoredTop sz="62827" autoAdjust="0"/>
  </p:normalViewPr>
  <p:slideViewPr>
    <p:cSldViewPr snapToGrid="0" snapToObjects="1">
      <p:cViewPr varScale="1">
        <p:scale>
          <a:sx n="25" d="100"/>
          <a:sy n="25" d="100"/>
        </p:scale>
        <p:origin x="48" y="126"/>
      </p:cViewPr>
      <p:guideLst>
        <p:guide orient="horz" pos="8063"/>
        <p:guide pos="11519"/>
        <p:guide orient="horz" pos="1227"/>
        <p:guide orient="horz" pos="2694"/>
      </p:guideLst>
    </p:cSldViewPr>
  </p:slideViewPr>
  <p:notesTextViewPr>
    <p:cViewPr>
      <p:scale>
        <a:sx n="100" d="100"/>
        <a:sy n="100" d="100"/>
      </p:scale>
      <p:origin x="0" y="0"/>
    </p:cViewPr>
  </p:notesTextViewPr>
  <p:sorterViewPr>
    <p:cViewPr>
      <p:scale>
        <a:sx n="46" d="100"/>
        <a:sy n="46"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wnas\simmons_cancer\CANCER\Cancer%20Genetics\CPRIT\CPRIT%20Dissemination%20Grant\CNE%20Webinar\Slides\REDCap%20Dissemination%20Needs%20Assessment%20Survey%20Results_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35522602782064"/>
          <c:y val="0"/>
          <c:w val="0.51428374791661058"/>
          <c:h val="0.89514629016984171"/>
        </c:manualLayout>
      </c:layout>
      <c:barChart>
        <c:barDir val="bar"/>
        <c:grouping val="clustered"/>
        <c:varyColors val="0"/>
        <c:ser>
          <c:idx val="0"/>
          <c:order val="0"/>
          <c:spPr>
            <a:solidFill>
              <a:schemeClr val="accent1"/>
            </a:solidFill>
            <a:ln>
              <a:noFill/>
            </a:ln>
            <a:effectLst/>
          </c:spPr>
          <c:invertIfNegative val="0"/>
          <c:cat>
            <c:strRef>
              <c:f>Sheet1!$A$4:$A$13</c:f>
              <c:strCache>
                <c:ptCount val="10"/>
                <c:pt idx="0">
                  <c:v>Genetic Counselor, Clinical</c:v>
                </c:pt>
                <c:pt idx="1">
                  <c:v>Nurse Navigator, Oncology</c:v>
                </c:pt>
                <c:pt idx="2">
                  <c:v>Nures, Oncology</c:v>
                </c:pt>
                <c:pt idx="3">
                  <c:v>Advanced Practice Provider (NP, PA)</c:v>
                </c:pt>
                <c:pt idx="4">
                  <c:v>Other</c:v>
                </c:pt>
                <c:pt idx="5">
                  <c:v>Genetic Counselor, Non-Clinical/ Industry</c:v>
                </c:pt>
                <c:pt idx="6">
                  <c:v>Nurse, Other Specialty</c:v>
                </c:pt>
                <c:pt idx="7">
                  <c:v>Student</c:v>
                </c:pt>
                <c:pt idx="8">
                  <c:v>Physician</c:v>
                </c:pt>
                <c:pt idx="9">
                  <c:v>Nurse Navigator, Non-Oncology</c:v>
                </c:pt>
              </c:strCache>
            </c:strRef>
          </c:cat>
          <c:val>
            <c:numRef>
              <c:f>Sheet1!$B$4:$B$13</c:f>
              <c:numCache>
                <c:formatCode>General</c:formatCode>
                <c:ptCount val="10"/>
                <c:pt idx="0">
                  <c:v>54.9</c:v>
                </c:pt>
                <c:pt idx="1">
                  <c:v>12.7</c:v>
                </c:pt>
                <c:pt idx="2">
                  <c:v>9</c:v>
                </c:pt>
                <c:pt idx="3">
                  <c:v>7.5</c:v>
                </c:pt>
                <c:pt idx="4">
                  <c:v>7.1</c:v>
                </c:pt>
                <c:pt idx="5">
                  <c:v>6.3</c:v>
                </c:pt>
                <c:pt idx="6">
                  <c:v>1.1000000000000001</c:v>
                </c:pt>
                <c:pt idx="7">
                  <c:v>1.1000000000000001</c:v>
                </c:pt>
                <c:pt idx="8">
                  <c:v>0.4</c:v>
                </c:pt>
                <c:pt idx="9">
                  <c:v>0</c:v>
                </c:pt>
              </c:numCache>
            </c:numRef>
          </c:val>
          <c:extLst>
            <c:ext xmlns:c16="http://schemas.microsoft.com/office/drawing/2014/chart" uri="{C3380CC4-5D6E-409C-BE32-E72D297353CC}">
              <c16:uniqueId val="{00000000-F0BD-4D16-9C69-D24116BB1D51}"/>
            </c:ext>
          </c:extLst>
        </c:ser>
        <c:dLbls>
          <c:showLegendKey val="0"/>
          <c:showVal val="0"/>
          <c:showCatName val="0"/>
          <c:showSerName val="0"/>
          <c:showPercent val="0"/>
          <c:showBubbleSize val="0"/>
        </c:dLbls>
        <c:gapWidth val="182"/>
        <c:axId val="159478312"/>
        <c:axId val="159478704"/>
      </c:barChart>
      <c:catAx>
        <c:axId val="159478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159478704"/>
        <c:crosses val="autoZero"/>
        <c:auto val="1"/>
        <c:lblAlgn val="ctr"/>
        <c:lblOffset val="100"/>
        <c:noMultiLvlLbl val="0"/>
      </c:catAx>
      <c:valAx>
        <c:axId val="159478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a:solidFill>
                      <a:schemeClr val="tx1"/>
                    </a:solidFill>
                  </a:rPr>
                  <a:t>Percent</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15947831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Sheet1!$A$17:$A$22</c:f>
              <c:strCache>
                <c:ptCount val="6"/>
                <c:pt idx="0">
                  <c:v>University/ Academic Medical Center</c:v>
                </c:pt>
                <c:pt idx="1">
                  <c:v>Public Hospital</c:v>
                </c:pt>
                <c:pt idx="2">
                  <c:v>Private Hospital</c:v>
                </c:pt>
                <c:pt idx="3">
                  <c:v>Other</c:v>
                </c:pt>
                <c:pt idx="4">
                  <c:v>Private Practice</c:v>
                </c:pt>
                <c:pt idx="5">
                  <c:v>Molecular Diagnostic Testing Laboratory</c:v>
                </c:pt>
              </c:strCache>
            </c:strRef>
          </c:cat>
          <c:val>
            <c:numRef>
              <c:f>Sheet1!$B$17:$B$22</c:f>
              <c:numCache>
                <c:formatCode>General</c:formatCode>
                <c:ptCount val="6"/>
                <c:pt idx="0">
                  <c:v>32.200000000000003</c:v>
                </c:pt>
                <c:pt idx="1">
                  <c:v>28.9</c:v>
                </c:pt>
                <c:pt idx="2">
                  <c:v>20.2</c:v>
                </c:pt>
                <c:pt idx="3">
                  <c:v>8.6999999999999993</c:v>
                </c:pt>
                <c:pt idx="4">
                  <c:v>5</c:v>
                </c:pt>
                <c:pt idx="5">
                  <c:v>5</c:v>
                </c:pt>
              </c:numCache>
            </c:numRef>
          </c:val>
          <c:extLst>
            <c:ext xmlns:c16="http://schemas.microsoft.com/office/drawing/2014/chart" uri="{C3380CC4-5D6E-409C-BE32-E72D297353CC}">
              <c16:uniqueId val="{00000000-A641-4688-9636-D0029C0F26E5}"/>
            </c:ext>
          </c:extLst>
        </c:ser>
        <c:dLbls>
          <c:showLegendKey val="0"/>
          <c:showVal val="0"/>
          <c:showCatName val="0"/>
          <c:showSerName val="0"/>
          <c:showPercent val="0"/>
          <c:showBubbleSize val="0"/>
        </c:dLbls>
        <c:gapWidth val="182"/>
        <c:axId val="159477920"/>
        <c:axId val="443249128"/>
      </c:barChart>
      <c:catAx>
        <c:axId val="159477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43249128"/>
        <c:crosses val="autoZero"/>
        <c:auto val="1"/>
        <c:lblAlgn val="ctr"/>
        <c:lblOffset val="100"/>
        <c:noMultiLvlLbl val="0"/>
      </c:catAx>
      <c:valAx>
        <c:axId val="443249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1">
                    <a:solidFill>
                      <a:schemeClr val="tx1"/>
                    </a:solidFill>
                  </a:rPr>
                  <a:t>Percent</a:t>
                </a:r>
              </a:p>
            </c:rich>
          </c:tx>
          <c:layout>
            <c:manualLayout>
              <c:xMode val="edge"/>
              <c:yMode val="edge"/>
              <c:x val="0.65379109067279761"/>
              <c:y val="0.9634317821668252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1594779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Sheet1!$A$26:$A$35</c:f>
              <c:strCache>
                <c:ptCount val="10"/>
                <c:pt idx="0">
                  <c:v>Screening/ Navigation Tools</c:v>
                </c:pt>
                <c:pt idx="1">
                  <c:v>Standardized Procedures</c:v>
                </c:pt>
                <c:pt idx="2">
                  <c:v>Educational Materials for Providers</c:v>
                </c:pt>
                <c:pt idx="3">
                  <c:v>Additional Staff</c:v>
                </c:pt>
                <c:pt idx="4">
                  <c:v>Training for Current Staff</c:v>
                </c:pt>
                <c:pt idx="5">
                  <c:v>Educational Materials for Patients</c:v>
                </c:pt>
                <c:pt idx="6">
                  <c:v>Technological Resources</c:v>
                </c:pt>
                <c:pt idx="7">
                  <c:v>Funding</c:v>
                </c:pt>
                <c:pt idx="8">
                  <c:v>Local Resources</c:v>
                </c:pt>
                <c:pt idx="9">
                  <c:v>Other</c:v>
                </c:pt>
              </c:strCache>
            </c:strRef>
          </c:cat>
          <c:val>
            <c:numRef>
              <c:f>Sheet1!$B$26:$B$35</c:f>
              <c:numCache>
                <c:formatCode>General</c:formatCode>
                <c:ptCount val="10"/>
                <c:pt idx="0">
                  <c:v>61</c:v>
                </c:pt>
                <c:pt idx="1">
                  <c:v>52</c:v>
                </c:pt>
                <c:pt idx="2">
                  <c:v>48</c:v>
                </c:pt>
                <c:pt idx="3">
                  <c:v>47</c:v>
                </c:pt>
                <c:pt idx="4">
                  <c:v>47</c:v>
                </c:pt>
                <c:pt idx="5">
                  <c:v>41</c:v>
                </c:pt>
                <c:pt idx="6">
                  <c:v>40</c:v>
                </c:pt>
                <c:pt idx="7">
                  <c:v>29</c:v>
                </c:pt>
                <c:pt idx="8">
                  <c:v>22</c:v>
                </c:pt>
                <c:pt idx="9">
                  <c:v>3</c:v>
                </c:pt>
              </c:numCache>
            </c:numRef>
          </c:val>
          <c:extLst>
            <c:ext xmlns:c16="http://schemas.microsoft.com/office/drawing/2014/chart" uri="{C3380CC4-5D6E-409C-BE32-E72D297353CC}">
              <c16:uniqueId val="{00000000-5E1A-4F74-A58D-8A3D623D2C34}"/>
            </c:ext>
          </c:extLst>
        </c:ser>
        <c:dLbls>
          <c:showLegendKey val="0"/>
          <c:showVal val="0"/>
          <c:showCatName val="0"/>
          <c:showSerName val="0"/>
          <c:showPercent val="0"/>
          <c:showBubbleSize val="0"/>
        </c:dLbls>
        <c:gapWidth val="182"/>
        <c:axId val="443252656"/>
        <c:axId val="443252264"/>
      </c:barChart>
      <c:catAx>
        <c:axId val="443252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43252264"/>
        <c:crosses val="autoZero"/>
        <c:auto val="1"/>
        <c:lblAlgn val="ctr"/>
        <c:lblOffset val="100"/>
        <c:noMultiLvlLbl val="0"/>
      </c:catAx>
      <c:valAx>
        <c:axId val="443252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1">
                    <a:solidFill>
                      <a:schemeClr val="tx1"/>
                    </a:solidFill>
                  </a:rPr>
                  <a:t>Percent</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43252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15913B-7DAC-D845-BC1D-1E8B40EE75FD}" type="datetimeFigureOut">
              <a:rPr lang="en-US">
                <a:latin typeface="Arial"/>
              </a:rPr>
              <a:t>3/25/2020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F664EA-9666-8E46-AD63-5B48980F3D2F}" type="slidenum">
              <a:rPr>
                <a:latin typeface="Arial"/>
              </a:rPr>
              <a:t>‹#›</a:t>
            </a:fld>
            <a:endParaRPr lang="en-US" dirty="0">
              <a:latin typeface="Arial"/>
            </a:endParaRPr>
          </a:p>
        </p:txBody>
      </p:sp>
    </p:spTree>
    <p:extLst>
      <p:ext uri="{BB962C8B-B14F-4D97-AF65-F5344CB8AC3E}">
        <p14:creationId xmlns:p14="http://schemas.microsoft.com/office/powerpoint/2010/main" val="4179715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EFC10EE1-B198-C942-8235-326C972CBB30}" type="datetimeFigureOut">
              <a:rPr lang="en-US" smtClean="0"/>
              <a:pPr/>
              <a:t>3/25/2020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746092" rtl="0" eaLnBrk="1" latinLnBrk="0" hangingPunct="1">
      <a:defRPr sz="1959" kern="1200">
        <a:solidFill>
          <a:schemeClr val="tx1"/>
        </a:solidFill>
        <a:latin typeface="Arial"/>
        <a:ea typeface="+mn-ea"/>
        <a:cs typeface="+mn-cs"/>
      </a:defRPr>
    </a:lvl1pPr>
    <a:lvl2pPr marL="746092" algn="l" defTabSz="746092" rtl="0" eaLnBrk="1" latinLnBrk="0" hangingPunct="1">
      <a:defRPr sz="1959" kern="1200">
        <a:solidFill>
          <a:schemeClr val="tx1"/>
        </a:solidFill>
        <a:latin typeface="Arial"/>
        <a:ea typeface="+mn-ea"/>
        <a:cs typeface="+mn-cs"/>
      </a:defRPr>
    </a:lvl2pPr>
    <a:lvl3pPr marL="1492185" algn="l" defTabSz="746092" rtl="0" eaLnBrk="1" latinLnBrk="0" hangingPunct="1">
      <a:defRPr sz="1959" kern="1200">
        <a:solidFill>
          <a:schemeClr val="tx1"/>
        </a:solidFill>
        <a:latin typeface="Arial"/>
        <a:ea typeface="+mn-ea"/>
        <a:cs typeface="+mn-cs"/>
      </a:defRPr>
    </a:lvl3pPr>
    <a:lvl4pPr marL="2238277" algn="l" defTabSz="746092" rtl="0" eaLnBrk="1" latinLnBrk="0" hangingPunct="1">
      <a:defRPr sz="1959" kern="1200">
        <a:solidFill>
          <a:schemeClr val="tx1"/>
        </a:solidFill>
        <a:latin typeface="Arial"/>
        <a:ea typeface="+mn-ea"/>
        <a:cs typeface="+mn-cs"/>
      </a:defRPr>
    </a:lvl4pPr>
    <a:lvl5pPr marL="2984370" algn="l" defTabSz="746092" rtl="0" eaLnBrk="1" latinLnBrk="0" hangingPunct="1">
      <a:defRPr sz="1959" kern="1200">
        <a:solidFill>
          <a:schemeClr val="tx1"/>
        </a:solidFill>
        <a:latin typeface="Arial"/>
        <a:ea typeface="+mn-ea"/>
        <a:cs typeface="+mn-cs"/>
      </a:defRPr>
    </a:lvl5pPr>
    <a:lvl6pPr marL="3730463" algn="l" defTabSz="746092" rtl="0" eaLnBrk="1" latinLnBrk="0" hangingPunct="1">
      <a:defRPr sz="1959" kern="1200">
        <a:solidFill>
          <a:schemeClr val="tx1"/>
        </a:solidFill>
        <a:latin typeface="+mn-lt"/>
        <a:ea typeface="+mn-ea"/>
        <a:cs typeface="+mn-cs"/>
      </a:defRPr>
    </a:lvl6pPr>
    <a:lvl7pPr marL="4476556" algn="l" defTabSz="746092" rtl="0" eaLnBrk="1" latinLnBrk="0" hangingPunct="1">
      <a:defRPr sz="1959" kern="1200">
        <a:solidFill>
          <a:schemeClr val="tx1"/>
        </a:solidFill>
        <a:latin typeface="+mn-lt"/>
        <a:ea typeface="+mn-ea"/>
        <a:cs typeface="+mn-cs"/>
      </a:defRPr>
    </a:lvl7pPr>
    <a:lvl8pPr marL="5222648" algn="l" defTabSz="746092" rtl="0" eaLnBrk="1" latinLnBrk="0" hangingPunct="1">
      <a:defRPr sz="1959" kern="1200">
        <a:solidFill>
          <a:schemeClr val="tx1"/>
        </a:solidFill>
        <a:latin typeface="+mn-lt"/>
        <a:ea typeface="+mn-ea"/>
        <a:cs typeface="+mn-cs"/>
      </a:defRPr>
    </a:lvl8pPr>
    <a:lvl9pPr marL="5968741" algn="l" defTabSz="746092" rtl="0" eaLnBrk="1" latinLnBrk="0" hangingPunct="1">
      <a:defRPr sz="19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59" b="0" i="0" kern="1200" dirty="0">
                <a:solidFill>
                  <a:schemeClr val="tx1"/>
                </a:solidFill>
                <a:effectLst/>
                <a:latin typeface="Arial"/>
                <a:ea typeface="+mn-ea"/>
                <a:cs typeface="+mn-cs"/>
              </a:rPr>
              <a:t>Sara Pirzadeh-Miller is Assistant Director of the Cancer Genetics program at UT Southwestern Medical Center in Dallas/Ft. Worth, TX.  She leads 14 genetic counselors that provide hereditary cancer risk assessment with over 5,000 patients served annually.</a:t>
            </a:r>
          </a:p>
          <a:p>
            <a:r>
              <a:rPr lang="en-US" sz="1959" b="0" i="0" kern="1200" dirty="0">
                <a:solidFill>
                  <a:schemeClr val="tx1"/>
                </a:solidFill>
                <a:effectLst/>
                <a:latin typeface="Arial"/>
                <a:ea typeface="+mn-ea"/>
                <a:cs typeface="+mn-cs"/>
              </a:rPr>
              <a:t> </a:t>
            </a:r>
          </a:p>
          <a:p>
            <a:r>
              <a:rPr lang="en-US" sz="1959" b="0" i="0" kern="1200" dirty="0">
                <a:solidFill>
                  <a:schemeClr val="tx1"/>
                </a:solidFill>
                <a:effectLst/>
                <a:latin typeface="Arial"/>
                <a:ea typeface="+mn-ea"/>
                <a:cs typeface="+mn-cs"/>
              </a:rPr>
              <a:t>She is currently a member of</a:t>
            </a:r>
            <a:r>
              <a:rPr lang="en-US" sz="1959" b="0" i="0" kern="1200" baseline="0" dirty="0">
                <a:solidFill>
                  <a:schemeClr val="tx1"/>
                </a:solidFill>
                <a:effectLst/>
                <a:latin typeface="Arial"/>
                <a:ea typeface="+mn-ea"/>
                <a:cs typeface="+mn-cs"/>
              </a:rPr>
              <a:t> the National Society of Genetic Counselors (NSGC) Board of Directors and</a:t>
            </a:r>
            <a:r>
              <a:rPr lang="en-US" sz="1959" b="0" i="0" kern="1200" dirty="0">
                <a:solidFill>
                  <a:schemeClr val="tx1"/>
                </a:solidFill>
                <a:effectLst/>
                <a:latin typeface="Arial"/>
                <a:ea typeface="+mn-ea"/>
                <a:cs typeface="+mn-cs"/>
              </a:rPr>
              <a:t> a past co-chair of the Cancer Special Interest Group (SIG) of NSGC. Her research interests include genetic counseling workforce efficiency, service delivery models and population screening.</a:t>
            </a:r>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23448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Excel. REDCap does not allow a pie chart of this data.</a:t>
            </a:r>
            <a:r>
              <a:rPr lang="en-US" baseline="0" dirty="0"/>
              <a: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45177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6092" rtl="0" eaLnBrk="1" fontAlgn="auto" latinLnBrk="0" hangingPunct="1">
              <a:lnSpc>
                <a:spcPct val="100000"/>
              </a:lnSpc>
              <a:spcBef>
                <a:spcPts val="0"/>
              </a:spcBef>
              <a:spcAft>
                <a:spcPts val="0"/>
              </a:spcAft>
              <a:buClrTx/>
              <a:buSzTx/>
              <a:buFontTx/>
              <a:buNone/>
              <a:tabLst/>
              <a:defRPr/>
            </a:pPr>
            <a:r>
              <a:rPr lang="en-US" dirty="0"/>
              <a:t>Remington leads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29</a:t>
            </a:fld>
            <a:endParaRPr lang="en-US" dirty="0"/>
          </a:p>
        </p:txBody>
      </p:sp>
    </p:spTree>
    <p:extLst>
      <p:ext uri="{BB962C8B-B14F-4D97-AF65-F5344CB8AC3E}">
        <p14:creationId xmlns:p14="http://schemas.microsoft.com/office/powerpoint/2010/main" val="323010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59" b="0" i="0" kern="1200" dirty="0">
                <a:solidFill>
                  <a:schemeClr val="tx1"/>
                </a:solidFill>
                <a:effectLst/>
                <a:latin typeface="Arial"/>
                <a:ea typeface="+mn-ea"/>
                <a:cs typeface="+mn-cs"/>
              </a:rPr>
              <a:t>Sayoni Lahiri completed her Master of Science in Genetic Counseling at Northwestern University in Chicago in 2014. She then practiced genetic counseling in Orange, California before joining the UT Southwestern Cancer Genetics Department in 2015. In addition to providing genetic counseling for patients at risk for hereditary cancer at multiple UT Southwestern clinics, she is also grant coordinator and oversees two of the department’s population grants that focus on expanding access to genetic counseling and testing services to the underserved population of North Texas.</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16261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33</a:t>
            </a:fld>
            <a:endParaRPr lang="en-US" dirty="0"/>
          </a:p>
        </p:txBody>
      </p:sp>
    </p:spTree>
    <p:extLst>
      <p:ext uri="{BB962C8B-B14F-4D97-AF65-F5344CB8AC3E}">
        <p14:creationId xmlns:p14="http://schemas.microsoft.com/office/powerpoint/2010/main" val="2742259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reintroduce Sara</a:t>
            </a:r>
          </a:p>
        </p:txBody>
      </p:sp>
      <p:sp>
        <p:nvSpPr>
          <p:cNvPr id="4" name="Slide Number Placeholder 3"/>
          <p:cNvSpPr>
            <a:spLocks noGrp="1"/>
          </p:cNvSpPr>
          <p:nvPr>
            <p:ph type="sldNum" sz="quarter" idx="10"/>
          </p:nvPr>
        </p:nvSpPr>
        <p:spPr/>
        <p:txBody>
          <a:bodyPr/>
          <a:lstStyle/>
          <a:p>
            <a:fld id="{006BE02D-20C0-F840-AFAC-BEA99C74FDC2}" type="slidenum">
              <a:rPr lang="en-US" smtClean="0"/>
              <a:pPr/>
              <a:t>37</a:t>
            </a:fld>
            <a:endParaRPr lang="en-US" dirty="0"/>
          </a:p>
        </p:txBody>
      </p:sp>
    </p:spTree>
    <p:extLst>
      <p:ext uri="{BB962C8B-B14F-4D97-AF65-F5344CB8AC3E}">
        <p14:creationId xmlns:p14="http://schemas.microsoft.com/office/powerpoint/2010/main" val="2512301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39</a:t>
            </a:fld>
            <a:endParaRPr lang="en-US" dirty="0"/>
          </a:p>
        </p:txBody>
      </p:sp>
    </p:spTree>
    <p:extLst>
      <p:ext uri="{BB962C8B-B14F-4D97-AF65-F5344CB8AC3E}">
        <p14:creationId xmlns:p14="http://schemas.microsoft.com/office/powerpoint/2010/main" val="388400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6092" rtl="0" eaLnBrk="1" fontAlgn="auto" latinLnBrk="0" hangingPunct="1">
              <a:lnSpc>
                <a:spcPct val="100000"/>
              </a:lnSpc>
              <a:spcBef>
                <a:spcPts val="0"/>
              </a:spcBef>
              <a:spcAft>
                <a:spcPts val="0"/>
              </a:spcAft>
              <a:buClrTx/>
              <a:buSzTx/>
              <a:buFontTx/>
              <a:buNone/>
              <a:tabLst/>
              <a:defRPr/>
            </a:pPr>
            <a:r>
              <a:rPr lang="en-US" dirty="0"/>
              <a:t>Many industry are working with private and academic imaging groups to screen family history and promote testing through the lab – closed system.</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40</a:t>
            </a:fld>
            <a:endParaRPr lang="en-US" dirty="0"/>
          </a:p>
        </p:txBody>
      </p:sp>
    </p:spTree>
    <p:extLst>
      <p:ext uri="{BB962C8B-B14F-4D97-AF65-F5344CB8AC3E}">
        <p14:creationId xmlns:p14="http://schemas.microsoft.com/office/powerpoint/2010/main" val="3348739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44</a:t>
            </a:fld>
            <a:endParaRPr lang="en-US" dirty="0"/>
          </a:p>
        </p:txBody>
      </p:sp>
    </p:spTree>
    <p:extLst>
      <p:ext uri="{BB962C8B-B14F-4D97-AF65-F5344CB8AC3E}">
        <p14:creationId xmlns:p14="http://schemas.microsoft.com/office/powerpoint/2010/main" val="991782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Remington leads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45</a:t>
            </a:fld>
            <a:endParaRPr lang="en-US" dirty="0"/>
          </a:p>
        </p:txBody>
      </p:sp>
    </p:spTree>
    <p:extLst>
      <p:ext uri="{BB962C8B-B14F-4D97-AF65-F5344CB8AC3E}">
        <p14:creationId xmlns:p14="http://schemas.microsoft.com/office/powerpoint/2010/main" val="1418359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46</a:t>
            </a:fld>
            <a:endParaRPr lang="en-US" dirty="0"/>
          </a:p>
        </p:txBody>
      </p:sp>
    </p:spTree>
    <p:extLst>
      <p:ext uri="{BB962C8B-B14F-4D97-AF65-F5344CB8AC3E}">
        <p14:creationId xmlns:p14="http://schemas.microsoft.com/office/powerpoint/2010/main" val="407810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C1: Dallas/Tarrant/Wise/Hood/Johnson/Parker</a:t>
            </a:r>
          </a:p>
          <a:p>
            <a:r>
              <a:rPr lang="en-US" dirty="0"/>
              <a:t>C2: 15 additional counties and multiple health systems, including Bosque, Clay, Comanche, Cooke, Denton, Ellis, Erath, Hamilton, Hill, Jack, Montague, Navarro, Palo Pinto, Somervell, and Young County. They are within an hour drive to one of four original UT Southwestern Cancer Genetics telemedicine locations.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411910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Arial" panose="020B0604020202020204" pitchFamily="34" charset="0"/>
              <a:buChar char="•"/>
            </a:pPr>
            <a:r>
              <a:rPr lang="en-US" sz="2798" dirty="0">
                <a:solidFill>
                  <a:schemeClr val="tx1"/>
                </a:solidFill>
              </a:rPr>
              <a:t>Types of genomic/ genetic testing:</a:t>
            </a:r>
          </a:p>
          <a:p>
            <a:pPr marL="1113791" lvl="1" indent="-428625">
              <a:buFont typeface="Arial" panose="020B0604020202020204" pitchFamily="34" charset="0"/>
              <a:buChar char="•"/>
            </a:pPr>
            <a:r>
              <a:rPr lang="en-US" sz="2399" dirty="0">
                <a:solidFill>
                  <a:schemeClr val="tx1"/>
                </a:solidFill>
              </a:rPr>
              <a:t>Whole genome testing</a:t>
            </a:r>
          </a:p>
          <a:p>
            <a:pPr marL="1113791" lvl="1" indent="-428625">
              <a:buFont typeface="Arial" panose="020B0604020202020204" pitchFamily="34" charset="0"/>
              <a:buChar char="•"/>
            </a:pPr>
            <a:r>
              <a:rPr lang="en-US" sz="2399" dirty="0">
                <a:solidFill>
                  <a:schemeClr val="tx1"/>
                </a:solidFill>
              </a:rPr>
              <a:t>Whole exome testing</a:t>
            </a:r>
          </a:p>
          <a:p>
            <a:pPr marL="1113791" lvl="1" indent="-428625">
              <a:buFont typeface="Arial" panose="020B0604020202020204" pitchFamily="34" charset="0"/>
              <a:buChar char="•"/>
            </a:pPr>
            <a:r>
              <a:rPr lang="en-US" sz="2399" dirty="0">
                <a:solidFill>
                  <a:schemeClr val="tx1"/>
                </a:solidFill>
              </a:rPr>
              <a:t>Panel-based testing</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409266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59" b="0" i="0" kern="1200" dirty="0">
                <a:solidFill>
                  <a:schemeClr val="tx1"/>
                </a:solidFill>
                <a:effectLst/>
                <a:latin typeface="Arial"/>
                <a:ea typeface="+mn-ea"/>
                <a:cs typeface="+mn-cs"/>
              </a:rPr>
              <a:t>Kathy has been an oncology nurse for 35 years, having worked in inpatient &amp; outpatient settings, nursing education, research, patient navigation, and currently in cancer genetics. She is an active member of the Oncology Nursing Society (ONS), the Academy of Oncology Nurse &amp; Patient Navigators, serves on the Dallas Chapter ONS Board of Directors, and is the recipient of the Dallas ONS Founder’s Award, the DFW Great 100 Nurses Award, &amp; D Magazine’s Excellence in Nursing for Oncology.</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272917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86568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59621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76323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119898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Excel. REDCap does not allow a pie chart of this data.</a:t>
            </a:r>
            <a:r>
              <a:rPr lang="en-US" baseline="0" dirty="0"/>
              <a: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256939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1257300" y="2998380"/>
            <a:ext cx="15773400" cy="85903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18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sterSlide For Break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53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Picture Placeholder 7"/>
          <p:cNvSpPr>
            <a:spLocks noGrp="1" noChangeAspect="1"/>
          </p:cNvSpPr>
          <p:nvPr>
            <p:ph type="pic" sz="quarter" idx="10"/>
          </p:nvPr>
        </p:nvSpPr>
        <p:spPr>
          <a:xfrm>
            <a:off x="0" y="0"/>
            <a:ext cx="9136854" cy="12801600"/>
          </a:xfrm>
        </p:spPr>
        <p:txBody>
          <a:bodyPr>
            <a:normAutofit/>
          </a:bodyPr>
          <a:lstStyle>
            <a:lvl1pPr marL="0" indent="0">
              <a:buNone/>
              <a:defRPr sz="2401"/>
            </a:lvl1pPr>
          </a:lstStyle>
          <a:p>
            <a:endParaRPr lang="en-US" dirty="0"/>
          </a:p>
        </p:txBody>
      </p:sp>
    </p:spTree>
    <p:extLst>
      <p:ext uri="{BB962C8B-B14F-4D97-AF65-F5344CB8AC3E}">
        <p14:creationId xmlns:p14="http://schemas.microsoft.com/office/powerpoint/2010/main" val="415776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with-pictur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3"/>
          </p:nvPr>
        </p:nvSpPr>
        <p:spPr>
          <a:xfrm>
            <a:off x="1296240" y="2955850"/>
            <a:ext cx="7576226" cy="8315399"/>
          </a:xfrm>
        </p:spPr>
        <p:txBody>
          <a:bodyPr>
            <a:normAutofit/>
          </a:bodyPr>
          <a:lstStyle>
            <a:lvl1pPr marL="0" indent="0">
              <a:buNone/>
              <a:defRPr sz="2401">
                <a:latin typeface="Arial"/>
                <a:cs typeface="Arial"/>
              </a:defRPr>
            </a:lvl1pPr>
          </a:lstStyle>
          <a:p>
            <a:r>
              <a:rPr lang="en-US"/>
              <a:t>Drag picture to placeholder or click icon to add</a:t>
            </a:r>
            <a:endParaRPr lang="id-ID" dirty="0"/>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4"/>
          </p:nvPr>
        </p:nvSpPr>
        <p:spPr>
          <a:xfrm>
            <a:off x="9314121" y="2955851"/>
            <a:ext cx="7716579" cy="8315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54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78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3191511"/>
            <a:ext cx="15773400" cy="5325109"/>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6" y="8566998"/>
            <a:ext cx="15773400" cy="2800349"/>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F9C189-0DFB-4D2B-B334-37B0B1EADF6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D1A16-9996-47F3-A7EA-1D159942C40C}" type="slidenum">
              <a:rPr lang="en-US" smtClean="0"/>
              <a:t>‹#›</a:t>
            </a:fld>
            <a:endParaRPr lang="en-US"/>
          </a:p>
        </p:txBody>
      </p:sp>
    </p:spTree>
    <p:extLst>
      <p:ext uri="{BB962C8B-B14F-4D97-AF65-F5344CB8AC3E}">
        <p14:creationId xmlns:p14="http://schemas.microsoft.com/office/powerpoint/2010/main" val="199309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FF68BB-F710-43AA-AC87-668E28CC2BDA}"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01CC1-3895-445F-A6C0-327C8CC7016B}" type="slidenum">
              <a:rPr lang="en-US" smtClean="0"/>
              <a:t>‹#›</a:t>
            </a:fld>
            <a:endParaRPr lang="en-US"/>
          </a:p>
        </p:txBody>
      </p:sp>
    </p:spTree>
    <p:extLst>
      <p:ext uri="{BB962C8B-B14F-4D97-AF65-F5344CB8AC3E}">
        <p14:creationId xmlns:p14="http://schemas.microsoft.com/office/powerpoint/2010/main" val="342771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1568"/>
            <a:ext cx="15773400" cy="2474384"/>
          </a:xfrm>
        </p:spPr>
        <p:txBody>
          <a:bodyPr/>
          <a:lstStyle/>
          <a:p>
            <a:r>
              <a:rPr lang="en-US"/>
              <a:t>Click to edit Master title style</a:t>
            </a:r>
          </a:p>
        </p:txBody>
      </p:sp>
      <p:sp>
        <p:nvSpPr>
          <p:cNvPr id="3" name="Text Placeholder 2"/>
          <p:cNvSpPr>
            <a:spLocks noGrp="1"/>
          </p:cNvSpPr>
          <p:nvPr>
            <p:ph type="body" idx="1"/>
          </p:nvPr>
        </p:nvSpPr>
        <p:spPr>
          <a:xfrm>
            <a:off x="1259683" y="3138171"/>
            <a:ext cx="7736681" cy="153796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4676140"/>
            <a:ext cx="7736681"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3138171"/>
            <a:ext cx="7774782" cy="153796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4676140"/>
            <a:ext cx="7774782"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FF68BB-F710-43AA-AC87-668E28CC2BDA}"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01CC1-3895-445F-A6C0-327C8CC7016B}" type="slidenum">
              <a:rPr lang="en-US" smtClean="0"/>
              <a:t>‹#›</a:t>
            </a:fld>
            <a:endParaRPr lang="en-US"/>
          </a:p>
        </p:txBody>
      </p:sp>
    </p:spTree>
    <p:extLst>
      <p:ext uri="{BB962C8B-B14F-4D97-AF65-F5344CB8AC3E}">
        <p14:creationId xmlns:p14="http://schemas.microsoft.com/office/powerpoint/2010/main" val="183849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681570"/>
            <a:ext cx="15773400" cy="1487472"/>
          </a:xfrm>
          <a:prstGeom prst="rect">
            <a:avLst/>
          </a:prstGeom>
        </p:spPr>
        <p:txBody>
          <a:bodyPr vert="horz" lIns="91440" tIns="45720" rIns="91440" bIns="45720" rtlCol="0" anchor="b">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57300" y="2735295"/>
            <a:ext cx="15773400" cy="80461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11043417"/>
            <a:ext cx="4114800" cy="681567"/>
          </a:xfrm>
          <a:prstGeom prst="rect">
            <a:avLst/>
          </a:prstGeom>
        </p:spPr>
        <p:txBody>
          <a:bodyPr vert="horz" lIns="91440" tIns="45720" rIns="91440" bIns="45720" rtlCol="0" anchor="ctr"/>
          <a:lstStyle>
            <a:lvl1pPr algn="l">
              <a:defRPr sz="1400">
                <a:solidFill>
                  <a:schemeClr val="bg1"/>
                </a:solidFill>
              </a:defRPr>
            </a:lvl1pPr>
          </a:lstStyle>
          <a:p>
            <a:endParaRPr lang="en-US" dirty="0"/>
          </a:p>
        </p:txBody>
      </p:sp>
      <p:sp>
        <p:nvSpPr>
          <p:cNvPr id="5" name="Footer Placeholder 4"/>
          <p:cNvSpPr>
            <a:spLocks noGrp="1"/>
          </p:cNvSpPr>
          <p:nvPr>
            <p:ph type="ftr" sz="quarter" idx="3"/>
          </p:nvPr>
        </p:nvSpPr>
        <p:spPr>
          <a:xfrm>
            <a:off x="6057900" y="11043417"/>
            <a:ext cx="6172200" cy="681567"/>
          </a:xfrm>
          <a:prstGeom prst="rect">
            <a:avLst/>
          </a:prstGeom>
        </p:spPr>
        <p:txBody>
          <a:bodyPr vert="horz" lIns="91440" tIns="45720" rIns="91440" bIns="45720" rtlCol="0" anchor="ctr"/>
          <a:lstStyle>
            <a:lvl1pPr algn="ctr">
              <a:defRPr sz="1400">
                <a:solidFill>
                  <a:schemeClr val="bg1"/>
                </a:solidFill>
              </a:defRPr>
            </a:lvl1pPr>
          </a:lstStyle>
          <a:p>
            <a:endParaRPr lang="en-US" dirty="0"/>
          </a:p>
        </p:txBody>
      </p:sp>
      <p:sp>
        <p:nvSpPr>
          <p:cNvPr id="6" name="Slide Number Placeholder 5"/>
          <p:cNvSpPr>
            <a:spLocks noGrp="1"/>
          </p:cNvSpPr>
          <p:nvPr>
            <p:ph type="sldNum" sz="quarter" idx="4"/>
          </p:nvPr>
        </p:nvSpPr>
        <p:spPr>
          <a:xfrm>
            <a:off x="12915900" y="11043417"/>
            <a:ext cx="4114800" cy="681567"/>
          </a:xfrm>
          <a:prstGeom prst="rect">
            <a:avLst/>
          </a:prstGeom>
        </p:spPr>
        <p:txBody>
          <a:bodyPr vert="horz" lIns="91440" tIns="45720" rIns="91440" bIns="45720" rtlCol="0" anchor="ctr"/>
          <a:lstStyle>
            <a:lvl1pPr algn="r">
              <a:defRPr sz="1400">
                <a:solidFill>
                  <a:schemeClr val="bg1"/>
                </a:solidFill>
              </a:defRPr>
            </a:lvl1pPr>
          </a:lstStyle>
          <a:p>
            <a:fld id="{FCEE2C88-6C8F-484D-AF69-578F576B1F44}" type="slidenum">
              <a:rPr lang="en-US" smtClean="0"/>
              <a:pPr/>
              <a:t>‹#›</a:t>
            </a:fld>
            <a:endParaRPr lang="en-US" dirty="0"/>
          </a:p>
        </p:txBody>
      </p:sp>
      <p:sp>
        <p:nvSpPr>
          <p:cNvPr id="15" name="Rectangle 14"/>
          <p:cNvSpPr/>
          <p:nvPr userDrawn="1"/>
        </p:nvSpPr>
        <p:spPr>
          <a:xfrm>
            <a:off x="0" y="11804072"/>
            <a:ext cx="18287999" cy="9975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latin typeface="Arial" charset="0"/>
              <a:ea typeface="Arial"/>
            </a:endParaRPr>
          </a:p>
        </p:txBody>
      </p:sp>
      <p:pic>
        <p:nvPicPr>
          <p:cNvPr id="18" name="Picture 17"/>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13238018" y="11430795"/>
            <a:ext cx="4194421" cy="1588637"/>
          </a:xfrm>
          <a:prstGeom prst="rect">
            <a:avLst/>
          </a:prstGeom>
        </p:spPr>
      </p:pic>
    </p:spTree>
    <p:extLst>
      <p:ext uri="{BB962C8B-B14F-4D97-AF65-F5344CB8AC3E}">
        <p14:creationId xmlns:p14="http://schemas.microsoft.com/office/powerpoint/2010/main" val="2771928308"/>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8" r:id="rId4"/>
    <p:sldLayoutId id="2147484059" r:id="rId5"/>
    <p:sldLayoutId id="2147484061" r:id="rId6"/>
    <p:sldLayoutId id="2147484063" r:id="rId7"/>
    <p:sldLayoutId id="2147484064" r:id="rId8"/>
  </p:sldLayoutIdLst>
  <p:hf hdr="0" ftr="0" dt="0"/>
  <p:txStyles>
    <p:titleStyle>
      <a:lvl1pPr algn="ctr" defTabSz="170691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426728" indent="-426728" algn="l" defTabSz="1706910" rtl="0" eaLnBrk="1" latinLnBrk="0" hangingPunct="1">
        <a:lnSpc>
          <a:spcPct val="90000"/>
        </a:lnSpc>
        <a:spcBef>
          <a:spcPts val="1867"/>
        </a:spcBef>
        <a:buFont typeface="Arial" panose="020B0604020202020204" pitchFamily="34" charset="0"/>
        <a:buChar char="•"/>
        <a:defRPr sz="2400" kern="1200">
          <a:solidFill>
            <a:schemeClr val="tx1"/>
          </a:solidFill>
          <a:latin typeface="+mn-lt"/>
          <a:ea typeface="+mn-ea"/>
          <a:cs typeface="+mn-cs"/>
        </a:defRPr>
      </a:lvl1pPr>
      <a:lvl2pPr marL="1280183" indent="-426728" algn="l" defTabSz="1706910" rtl="0" eaLnBrk="1" latinLnBrk="0" hangingPunct="1">
        <a:lnSpc>
          <a:spcPct val="90000"/>
        </a:lnSpc>
        <a:spcBef>
          <a:spcPts val="933"/>
        </a:spcBef>
        <a:buFont typeface="Arial" panose="020B0604020202020204" pitchFamily="34" charset="0"/>
        <a:buChar char="•"/>
        <a:defRPr sz="2400" kern="1200">
          <a:solidFill>
            <a:schemeClr val="tx1"/>
          </a:solidFill>
          <a:latin typeface="+mn-lt"/>
          <a:ea typeface="+mn-ea"/>
          <a:cs typeface="+mn-cs"/>
        </a:defRPr>
      </a:lvl2pPr>
      <a:lvl3pPr marL="2133638" indent="-426728" algn="l" defTabSz="1706910" rtl="0" eaLnBrk="1" latinLnBrk="0" hangingPunct="1">
        <a:lnSpc>
          <a:spcPct val="90000"/>
        </a:lnSpc>
        <a:spcBef>
          <a:spcPts val="933"/>
        </a:spcBef>
        <a:buFont typeface="Arial" panose="020B0604020202020204" pitchFamily="34" charset="0"/>
        <a:buChar char="•"/>
        <a:defRPr sz="2400" kern="1200">
          <a:solidFill>
            <a:schemeClr val="tx1"/>
          </a:solidFill>
          <a:latin typeface="+mn-lt"/>
          <a:ea typeface="+mn-ea"/>
          <a:cs typeface="+mn-cs"/>
        </a:defRPr>
      </a:lvl3pPr>
      <a:lvl4pPr marL="2987093" indent="-426728" algn="l" defTabSz="1706910" rtl="0" eaLnBrk="1" latinLnBrk="0" hangingPunct="1">
        <a:lnSpc>
          <a:spcPct val="90000"/>
        </a:lnSpc>
        <a:spcBef>
          <a:spcPts val="933"/>
        </a:spcBef>
        <a:buFont typeface="Arial" panose="020B0604020202020204" pitchFamily="34" charset="0"/>
        <a:buChar char="•"/>
        <a:defRPr sz="2400" kern="1200">
          <a:solidFill>
            <a:schemeClr val="tx1"/>
          </a:solidFill>
          <a:latin typeface="+mn-lt"/>
          <a:ea typeface="+mn-ea"/>
          <a:cs typeface="+mn-cs"/>
        </a:defRPr>
      </a:lvl4pPr>
      <a:lvl5pPr marL="3840549" indent="-426728" algn="l" defTabSz="1706910" rtl="0" eaLnBrk="1" latinLnBrk="0" hangingPunct="1">
        <a:lnSpc>
          <a:spcPct val="90000"/>
        </a:lnSpc>
        <a:spcBef>
          <a:spcPts val="933"/>
        </a:spcBef>
        <a:buFont typeface="Arial" panose="020B0604020202020204" pitchFamily="34" charset="0"/>
        <a:buChar char="•"/>
        <a:defRPr sz="2400" kern="1200">
          <a:solidFill>
            <a:schemeClr val="tx1"/>
          </a:solidFill>
          <a:latin typeface="+mn-lt"/>
          <a:ea typeface="+mn-ea"/>
          <a:cs typeface="+mn-cs"/>
        </a:defRPr>
      </a:lvl5pPr>
      <a:lvl6pPr marL="469400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6pPr>
      <a:lvl7pPr marL="554745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7pPr>
      <a:lvl8pPr marL="640091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8pPr>
      <a:lvl9pPr marL="7254370"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910" rtl="0" eaLnBrk="1" latinLnBrk="0" hangingPunct="1">
        <a:defRPr sz="3360" kern="1200">
          <a:solidFill>
            <a:schemeClr val="tx1"/>
          </a:solidFill>
          <a:latin typeface="+mn-lt"/>
          <a:ea typeface="+mn-ea"/>
          <a:cs typeface="+mn-cs"/>
        </a:defRPr>
      </a:lvl1pPr>
      <a:lvl2pPr marL="853455" algn="l" defTabSz="1706910" rtl="0" eaLnBrk="1" latinLnBrk="0" hangingPunct="1">
        <a:defRPr sz="3360" kern="1200">
          <a:solidFill>
            <a:schemeClr val="tx1"/>
          </a:solidFill>
          <a:latin typeface="+mn-lt"/>
          <a:ea typeface="+mn-ea"/>
          <a:cs typeface="+mn-cs"/>
        </a:defRPr>
      </a:lvl2pPr>
      <a:lvl3pPr marL="1706910" algn="l" defTabSz="1706910" rtl="0" eaLnBrk="1" latinLnBrk="0" hangingPunct="1">
        <a:defRPr sz="3360" kern="1200">
          <a:solidFill>
            <a:schemeClr val="tx1"/>
          </a:solidFill>
          <a:latin typeface="+mn-lt"/>
          <a:ea typeface="+mn-ea"/>
          <a:cs typeface="+mn-cs"/>
        </a:defRPr>
      </a:lvl3pPr>
      <a:lvl4pPr marL="2560366" algn="l" defTabSz="1706910" rtl="0" eaLnBrk="1" latinLnBrk="0" hangingPunct="1">
        <a:defRPr sz="3360" kern="1200">
          <a:solidFill>
            <a:schemeClr val="tx1"/>
          </a:solidFill>
          <a:latin typeface="+mn-lt"/>
          <a:ea typeface="+mn-ea"/>
          <a:cs typeface="+mn-cs"/>
        </a:defRPr>
      </a:lvl4pPr>
      <a:lvl5pPr marL="3413821" algn="l" defTabSz="1706910" rtl="0" eaLnBrk="1" latinLnBrk="0" hangingPunct="1">
        <a:defRPr sz="3360" kern="1200">
          <a:solidFill>
            <a:schemeClr val="tx1"/>
          </a:solidFill>
          <a:latin typeface="+mn-lt"/>
          <a:ea typeface="+mn-ea"/>
          <a:cs typeface="+mn-cs"/>
        </a:defRPr>
      </a:lvl5pPr>
      <a:lvl6pPr marL="4267276" algn="l" defTabSz="1706910" rtl="0" eaLnBrk="1" latinLnBrk="0" hangingPunct="1">
        <a:defRPr sz="3360" kern="1200">
          <a:solidFill>
            <a:schemeClr val="tx1"/>
          </a:solidFill>
          <a:latin typeface="+mn-lt"/>
          <a:ea typeface="+mn-ea"/>
          <a:cs typeface="+mn-cs"/>
        </a:defRPr>
      </a:lvl6pPr>
      <a:lvl7pPr marL="5120731" algn="l" defTabSz="1706910" rtl="0" eaLnBrk="1" latinLnBrk="0" hangingPunct="1">
        <a:defRPr sz="3360" kern="1200">
          <a:solidFill>
            <a:schemeClr val="tx1"/>
          </a:solidFill>
          <a:latin typeface="+mn-lt"/>
          <a:ea typeface="+mn-ea"/>
          <a:cs typeface="+mn-cs"/>
        </a:defRPr>
      </a:lvl7pPr>
      <a:lvl8pPr marL="5974187" algn="l" defTabSz="1706910" rtl="0" eaLnBrk="1" latinLnBrk="0" hangingPunct="1">
        <a:defRPr sz="3360" kern="1200">
          <a:solidFill>
            <a:schemeClr val="tx1"/>
          </a:solidFill>
          <a:latin typeface="+mn-lt"/>
          <a:ea typeface="+mn-ea"/>
          <a:cs typeface="+mn-cs"/>
        </a:defRPr>
      </a:lvl8pPr>
      <a:lvl9pPr marL="6827642" algn="l" defTabSz="1706910"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utswmed.org/geneticstoolk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Kathy.Pratt@utsw.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Sayoni.Lahiri@utsw.ed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Sara.Pirzadeh-Miller@utsw.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utswmed.org/geneticstoolkit" TargetMode="External"/><Relationship Id="rId7" Type="http://schemas.openxmlformats.org/officeDocument/2006/relationships/hyperlink" Target="mailto:Sayoni.Lahiri@utsw.ed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Kathy.Pratt@utsw.edu" TargetMode="External"/><Relationship Id="rId5" Type="http://schemas.openxmlformats.org/officeDocument/2006/relationships/hyperlink" Target="mailto:Sara.Pirzadeh-Miller@utsw.edu" TargetMode="External"/><Relationship Id="rId4" Type="http://schemas.openxmlformats.org/officeDocument/2006/relationships/hyperlink" Target="mailto:CancerGenetics@utsw.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mailto:Sara.Pirzadeh@utsw.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Welcome</a:t>
            </a:r>
          </a:p>
        </p:txBody>
      </p:sp>
      <p:sp>
        <p:nvSpPr>
          <p:cNvPr id="3" name="Text Placeholder 2"/>
          <p:cNvSpPr>
            <a:spLocks noGrp="1"/>
          </p:cNvSpPr>
          <p:nvPr>
            <p:ph type="body" sz="quarter" idx="10"/>
          </p:nvPr>
        </p:nvSpPr>
        <p:spPr/>
        <p:txBody>
          <a:bodyPr>
            <a:normAutofit/>
          </a:bodyPr>
          <a:lstStyle/>
          <a:p>
            <a:r>
              <a:rPr lang="en-US" sz="4400" dirty="0"/>
              <a:t>All participants will be muted</a:t>
            </a:r>
          </a:p>
          <a:p>
            <a:endParaRPr lang="en-US" sz="4400" dirty="0"/>
          </a:p>
          <a:p>
            <a:r>
              <a:rPr lang="en-US" sz="4400" dirty="0"/>
              <a:t>Time for discussion will be allotted following specific sections and at the end</a:t>
            </a:r>
          </a:p>
          <a:p>
            <a:endParaRPr lang="en-US" sz="4400" dirty="0"/>
          </a:p>
          <a:p>
            <a:r>
              <a:rPr lang="en-US" sz="4400" dirty="0"/>
              <a:t>Type questions into the chat at any time throughout the webinar</a:t>
            </a:r>
          </a:p>
          <a:p>
            <a:endParaRPr lang="en-US" sz="4400" dirty="0"/>
          </a:p>
          <a:p>
            <a:r>
              <a:rPr lang="en-US" sz="4400" dirty="0"/>
              <a:t>Link to webinar recording and additional info will be posted at: </a:t>
            </a:r>
            <a:r>
              <a:rPr lang="en-US" sz="4400" dirty="0">
                <a:hlinkClick r:id="rId2"/>
              </a:rPr>
              <a:t>www.</a:t>
            </a:r>
            <a:r>
              <a:rPr lang="en-US" altLang="en-US" sz="4400" dirty="0">
                <a:hlinkClick r:id="rId2"/>
              </a:rPr>
              <a:t>utswmed.org/geneticstoolkit</a:t>
            </a:r>
            <a:endParaRPr lang="en-US" altLang="en-US" sz="4400" dirty="0"/>
          </a:p>
          <a:p>
            <a:endParaRPr lang="en-US" sz="4400" dirty="0"/>
          </a:p>
        </p:txBody>
      </p:sp>
      <p:grpSp>
        <p:nvGrpSpPr>
          <p:cNvPr id="19" name="Group 18"/>
          <p:cNvGrpSpPr>
            <a:grpSpLocks/>
          </p:cNvGrpSpPr>
          <p:nvPr/>
        </p:nvGrpSpPr>
        <p:grpSpPr bwMode="auto">
          <a:xfrm>
            <a:off x="8589620" y="2409733"/>
            <a:ext cx="1108760" cy="194123"/>
            <a:chOff x="1703388" y="2006913"/>
            <a:chExt cx="1478230" cy="258682"/>
          </a:xfrm>
        </p:grpSpPr>
        <p:sp>
          <p:nvSpPr>
            <p:cNvPr id="20" name="Oval 19"/>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1" name="Oval 20"/>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2" name="Oval 21"/>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3" name="Oval 22"/>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4" name="Oval 23"/>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grpSp>
    </p:spTree>
    <p:extLst>
      <p:ext uri="{BB962C8B-B14F-4D97-AF65-F5344CB8AC3E}">
        <p14:creationId xmlns:p14="http://schemas.microsoft.com/office/powerpoint/2010/main" val="30023457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UTSW Genetic Navigation Programs</a:t>
            </a:r>
          </a:p>
        </p:txBody>
      </p:sp>
      <p:sp>
        <p:nvSpPr>
          <p:cNvPr id="3" name="Text Placeholder 2"/>
          <p:cNvSpPr>
            <a:spLocks noGrp="1"/>
          </p:cNvSpPr>
          <p:nvPr>
            <p:ph type="body" sz="quarter" idx="10"/>
          </p:nvPr>
        </p:nvSpPr>
        <p:spPr/>
        <p:txBody>
          <a:bodyPr/>
          <a:lstStyle/>
          <a:p>
            <a:r>
              <a:rPr lang="en-US" b="1" dirty="0"/>
              <a:t>CPRIT Navigation: The use of a Genetic Patient Navigator to Increase compliance of gene mutation carriers with the NCCN guidelines and to promote health behaviors. (2016-2020)</a:t>
            </a:r>
          </a:p>
          <a:p>
            <a:pPr lvl="1"/>
            <a:r>
              <a:rPr lang="en-US" dirty="0"/>
              <a:t>Increase compliance of HBOC patients to NCCN cancer risk management guidelines</a:t>
            </a:r>
          </a:p>
          <a:p>
            <a:pPr lvl="1"/>
            <a:r>
              <a:rPr lang="en-US" dirty="0"/>
              <a:t>Increase compliance of LS patient to NCCN cancer risk management guidelines</a:t>
            </a:r>
          </a:p>
          <a:p>
            <a:pPr lvl="1"/>
            <a:r>
              <a:rPr lang="en-US" dirty="0"/>
              <a:t>Increase identification of at-risk relatives of HBOC and LS </a:t>
            </a:r>
            <a:r>
              <a:rPr lang="en-US" dirty="0" err="1"/>
              <a:t>probands</a:t>
            </a:r>
            <a:r>
              <a:rPr lang="en-US" dirty="0"/>
              <a:t> </a:t>
            </a:r>
          </a:p>
          <a:p>
            <a:pPr lvl="1"/>
            <a:r>
              <a:rPr lang="en-US" dirty="0"/>
              <a:t>Influence lifestyle behaviors to reduce cancer risk (targeting breast/colon cancers) by decreasing tobacco use and understanding breast cancer risk factors</a:t>
            </a:r>
          </a:p>
          <a:p>
            <a:pPr lvl="1"/>
            <a:r>
              <a:rPr lang="en-US" dirty="0"/>
              <a:t>Expand awareness of HBOC/LS and GPN role and impact in clinical care within targeted populations </a:t>
            </a:r>
          </a:p>
          <a:p>
            <a:pPr lvl="1"/>
            <a:r>
              <a:rPr lang="en-US" dirty="0"/>
              <a:t>Increase compliance to medical management guidelines to underserved patients with known HBOC/LS</a:t>
            </a:r>
          </a:p>
          <a:p>
            <a:pPr lvl="1"/>
            <a:endParaRPr lang="en-US" b="1" dirty="0"/>
          </a:p>
          <a:p>
            <a:r>
              <a:rPr lang="en-US" b="1" dirty="0"/>
              <a:t>The Dissemination of a Genetic Navigation Framework for Hereditary Cancers to Increase Mutation Carrier Identification and Improve Outcomes (2019-2021)</a:t>
            </a:r>
          </a:p>
          <a:p>
            <a:pPr lvl="1"/>
            <a:r>
              <a:rPr lang="en-US" dirty="0"/>
              <a:t>Improve identification and care coordination of hereditary cancer with genetic navigation</a:t>
            </a:r>
          </a:p>
          <a:p>
            <a:pPr lvl="2"/>
            <a:r>
              <a:rPr lang="en-US" dirty="0"/>
              <a:t>Establish high risk identification and navigation program in mammography program of partner institution </a:t>
            </a:r>
          </a:p>
          <a:p>
            <a:pPr lvl="2"/>
            <a:r>
              <a:rPr lang="en-US" dirty="0"/>
              <a:t>Focus groups with partner institutions/groups throughout Texas</a:t>
            </a:r>
          </a:p>
          <a:p>
            <a:pPr lvl="3"/>
            <a:r>
              <a:rPr lang="en-US" dirty="0"/>
              <a:t>Toolkit review, genetic navigation program discussions</a:t>
            </a:r>
          </a:p>
          <a:p>
            <a:pPr lvl="1"/>
            <a:r>
              <a:rPr lang="en-US" dirty="0"/>
              <a:t>Creation of a resource toolkit on genetic navigation</a:t>
            </a:r>
          </a:p>
          <a:p>
            <a:pPr lvl="1"/>
            <a:endParaRPr lang="en-US" b="1" dirty="0"/>
          </a:p>
          <a:p>
            <a:pPr lvl="1"/>
            <a:endParaRPr lang="en-US" b="1" dirty="0"/>
          </a:p>
          <a:p>
            <a:pPr marL="853455" lvl="1" indent="0">
              <a:buNone/>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57687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776" y="950976"/>
            <a:ext cx="15773400" cy="1437558"/>
          </a:xfrm>
        </p:spPr>
        <p:txBody>
          <a:bodyPr/>
          <a:lstStyle/>
          <a:p>
            <a:r>
              <a:rPr lang="en-US" sz="6400" dirty="0"/>
              <a:t>Considerations</a:t>
            </a:r>
          </a:p>
        </p:txBody>
      </p:sp>
      <p:sp>
        <p:nvSpPr>
          <p:cNvPr id="3" name="Content Placeholder 2"/>
          <p:cNvSpPr>
            <a:spLocks noGrp="1"/>
          </p:cNvSpPr>
          <p:nvPr>
            <p:ph type="body" idx="1"/>
          </p:nvPr>
        </p:nvSpPr>
        <p:spPr>
          <a:xfrm>
            <a:off x="1247776" y="3682098"/>
            <a:ext cx="15773400" cy="2252364"/>
          </a:xfrm>
        </p:spPr>
        <p:txBody>
          <a:bodyPr>
            <a:noAutofit/>
          </a:bodyPr>
          <a:lstStyle/>
          <a:p>
            <a:pPr marL="342900" indent="-342900">
              <a:buFont typeface="Courier New" panose="02070309020205020404" pitchFamily="49" charset="0"/>
              <a:buChar char="o"/>
            </a:pPr>
            <a:r>
              <a:rPr lang="en-US" sz="3200" dirty="0">
                <a:solidFill>
                  <a:schemeClr val="tx1">
                    <a:lumMod val="50000"/>
                  </a:schemeClr>
                </a:solidFill>
              </a:rPr>
              <a:t>Funding sources</a:t>
            </a:r>
          </a:p>
          <a:p>
            <a:pPr marL="342900" indent="-342900">
              <a:buFont typeface="Courier New" panose="02070309020205020404" pitchFamily="49" charset="0"/>
              <a:buChar char="o"/>
            </a:pPr>
            <a:r>
              <a:rPr lang="en-US" sz="3200" dirty="0">
                <a:solidFill>
                  <a:schemeClr val="tx1">
                    <a:lumMod val="50000"/>
                  </a:schemeClr>
                </a:solidFill>
              </a:rPr>
              <a:t>Personnel</a:t>
            </a:r>
          </a:p>
          <a:p>
            <a:pPr marL="342900" indent="-342900">
              <a:buFont typeface="Courier New" panose="02070309020205020404" pitchFamily="49" charset="0"/>
              <a:buChar char="o"/>
            </a:pPr>
            <a:r>
              <a:rPr lang="en-US" sz="3200" dirty="0">
                <a:solidFill>
                  <a:schemeClr val="tx1">
                    <a:lumMod val="50000"/>
                  </a:schemeClr>
                </a:solidFill>
              </a:rPr>
              <a:t>Process/ workflow</a:t>
            </a:r>
          </a:p>
          <a:p>
            <a:pPr marL="1028700" lvl="1" indent="-342900">
              <a:buFont typeface="Courier New" panose="02070309020205020404" pitchFamily="49" charset="0"/>
              <a:buChar char="o"/>
            </a:pPr>
            <a:r>
              <a:rPr lang="en-US" sz="3200" dirty="0">
                <a:solidFill>
                  <a:schemeClr val="tx1">
                    <a:lumMod val="50000"/>
                  </a:schemeClr>
                </a:solidFill>
              </a:rPr>
              <a:t>Patient education</a:t>
            </a:r>
          </a:p>
          <a:p>
            <a:pPr marL="1028700" lvl="1" indent="-342900">
              <a:buFont typeface="Courier New" panose="02070309020205020404" pitchFamily="49" charset="0"/>
              <a:buChar char="o"/>
            </a:pPr>
            <a:r>
              <a:rPr lang="en-US" sz="3200" dirty="0">
                <a:solidFill>
                  <a:schemeClr val="tx1">
                    <a:lumMod val="50000"/>
                  </a:schemeClr>
                </a:solidFill>
              </a:rPr>
              <a:t>Results disclosure</a:t>
            </a:r>
          </a:p>
          <a:p>
            <a:pPr marL="342900" indent="-342900">
              <a:buFont typeface="Courier New" panose="02070309020205020404" pitchFamily="49" charset="0"/>
              <a:buChar char="o"/>
            </a:pPr>
            <a:r>
              <a:rPr lang="en-US" sz="3200" dirty="0">
                <a:solidFill>
                  <a:schemeClr val="tx1">
                    <a:lumMod val="50000"/>
                  </a:schemeClr>
                </a:solidFill>
              </a:rPr>
              <a:t>Test design</a:t>
            </a:r>
          </a:p>
          <a:p>
            <a:pPr marL="342900" indent="-342900">
              <a:buFont typeface="Courier New" panose="02070309020205020404" pitchFamily="49" charset="0"/>
              <a:buChar char="o"/>
            </a:pPr>
            <a:r>
              <a:rPr lang="en-US" sz="3200" dirty="0">
                <a:solidFill>
                  <a:schemeClr val="tx1">
                    <a:lumMod val="50000"/>
                  </a:schemeClr>
                </a:solidFill>
              </a:rPr>
              <a:t>Technological resources</a:t>
            </a:r>
          </a:p>
          <a:p>
            <a:pPr marL="342900" indent="-342900">
              <a:buFont typeface="Courier New" panose="02070309020205020404" pitchFamily="49" charset="0"/>
              <a:buChar char="o"/>
            </a:pPr>
            <a:r>
              <a:rPr lang="en-US" sz="3200" dirty="0">
                <a:solidFill>
                  <a:schemeClr val="tx1">
                    <a:lumMod val="50000"/>
                  </a:schemeClr>
                </a:solidFill>
              </a:rPr>
              <a:t>Cascade testing for at-risk relatives</a:t>
            </a:r>
          </a:p>
          <a:p>
            <a:pPr marL="342900" indent="-342900">
              <a:buFont typeface="Courier New" panose="02070309020205020404" pitchFamily="49" charset="0"/>
              <a:buChar char="o"/>
            </a:pPr>
            <a:r>
              <a:rPr lang="en-US" sz="3200" dirty="0">
                <a:solidFill>
                  <a:schemeClr val="tx1">
                    <a:lumMod val="50000"/>
                  </a:schemeClr>
                </a:solidFill>
              </a:rPr>
              <a:t>Genetics expert</a:t>
            </a:r>
          </a:p>
          <a:p>
            <a:pPr marL="342900" indent="-342900">
              <a:buFont typeface="Courier New" panose="02070309020205020404" pitchFamily="49" charset="0"/>
              <a:buChar char="o"/>
            </a:pPr>
            <a:r>
              <a:rPr lang="en-US" sz="3200" dirty="0">
                <a:solidFill>
                  <a:schemeClr val="tx1">
                    <a:lumMod val="50000"/>
                  </a:schemeClr>
                </a:solidFill>
              </a:rPr>
              <a:t>Barriers for underserved populations</a:t>
            </a:r>
          </a:p>
        </p:txBody>
      </p:sp>
      <p:pic>
        <p:nvPicPr>
          <p:cNvPr id="5" name="Picture 4"/>
          <p:cNvPicPr>
            <a:picLocks noChangeAspect="1"/>
          </p:cNvPicPr>
          <p:nvPr/>
        </p:nvPicPr>
        <p:blipFill>
          <a:blip r:embed="rId2"/>
          <a:stretch>
            <a:fillRect/>
          </a:stretch>
        </p:blipFill>
        <p:spPr>
          <a:xfrm>
            <a:off x="9363456" y="3170034"/>
            <a:ext cx="7657720" cy="6358014"/>
          </a:xfrm>
          <a:prstGeom prst="rect">
            <a:avLst/>
          </a:prstGeom>
        </p:spPr>
      </p:pic>
      <p:sp>
        <p:nvSpPr>
          <p:cNvPr id="6" name="TextBox 5"/>
          <p:cNvSpPr txBox="1"/>
          <p:nvPr/>
        </p:nvSpPr>
        <p:spPr>
          <a:xfrm>
            <a:off x="13642848" y="11192256"/>
            <a:ext cx="4279392" cy="544444"/>
          </a:xfrm>
          <a:prstGeom prst="rect">
            <a:avLst/>
          </a:prstGeom>
          <a:noFill/>
        </p:spPr>
        <p:txBody>
          <a:bodyPr wrap="square" rtlCol="0">
            <a:spAutoFit/>
          </a:bodyPr>
          <a:lstStyle/>
          <a:p>
            <a:r>
              <a:rPr lang="en-US" dirty="0"/>
              <a:t>Image: AJMGC</a:t>
            </a:r>
          </a:p>
        </p:txBody>
      </p:sp>
    </p:spTree>
    <p:extLst>
      <p:ext uri="{BB962C8B-B14F-4D97-AF65-F5344CB8AC3E}">
        <p14:creationId xmlns:p14="http://schemas.microsoft.com/office/powerpoint/2010/main" val="108418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 1: Processes to identify at-risk patients</a:t>
            </a:r>
          </a:p>
        </p:txBody>
      </p:sp>
      <p:sp>
        <p:nvSpPr>
          <p:cNvPr id="6" name="Text Placeholder 5"/>
          <p:cNvSpPr>
            <a:spLocks noGrp="1"/>
          </p:cNvSpPr>
          <p:nvPr>
            <p:ph type="body" sz="quarter" idx="10"/>
          </p:nvPr>
        </p:nvSpPr>
        <p:spPr>
          <a:xfrm>
            <a:off x="1257300" y="2452281"/>
            <a:ext cx="15773400" cy="8590369"/>
          </a:xfrm>
        </p:spPr>
        <p:txBody>
          <a:bodyPr>
            <a:normAutofit lnSpcReduction="10000"/>
          </a:bodyPr>
          <a:lstStyle/>
          <a:p>
            <a:r>
              <a:rPr lang="en-US" sz="3200" dirty="0"/>
              <a:t>Method 1: Offer genetic testing to an unselected, healthy population</a:t>
            </a:r>
          </a:p>
          <a:p>
            <a:r>
              <a:rPr lang="en-US" sz="3200" dirty="0"/>
              <a:t>Method 2: Use screening criteria to identify a high-risk population; offer genetic testing to those who meet criteria</a:t>
            </a:r>
          </a:p>
          <a:p>
            <a:endParaRPr lang="en-US" sz="3200" dirty="0"/>
          </a:p>
          <a:p>
            <a:r>
              <a:rPr lang="en-US" sz="3200" dirty="0"/>
              <a:t>Possible criteria: </a:t>
            </a:r>
          </a:p>
          <a:p>
            <a:pPr lvl="1"/>
            <a:r>
              <a:rPr lang="en-US" sz="3200" dirty="0"/>
              <a:t>Family history (NCCN) criteria; </a:t>
            </a:r>
          </a:p>
          <a:p>
            <a:pPr lvl="1"/>
            <a:r>
              <a:rPr lang="en-US" sz="3200" dirty="0"/>
              <a:t>Risk-model thresholds; </a:t>
            </a:r>
          </a:p>
          <a:p>
            <a:pPr lvl="1"/>
            <a:r>
              <a:rPr lang="en-US" sz="3200" dirty="0"/>
              <a:t>High-risk screening criteria, </a:t>
            </a:r>
          </a:p>
          <a:p>
            <a:pPr lvl="1"/>
            <a:r>
              <a:rPr lang="en-US" sz="3200" dirty="0"/>
              <a:t>Tumor screening</a:t>
            </a:r>
          </a:p>
          <a:p>
            <a:r>
              <a:rPr lang="en-US" sz="3200" dirty="0"/>
              <a:t>Tools: </a:t>
            </a:r>
          </a:p>
          <a:p>
            <a:pPr lvl="1"/>
            <a:r>
              <a:rPr lang="en-US" sz="3200" dirty="0"/>
              <a:t>Risk models</a:t>
            </a:r>
          </a:p>
          <a:p>
            <a:pPr lvl="1"/>
            <a:r>
              <a:rPr lang="en-US" sz="3200" dirty="0"/>
              <a:t>EMR algorithms </a:t>
            </a:r>
          </a:p>
          <a:p>
            <a:pPr lvl="1"/>
            <a:r>
              <a:rPr lang="en-US" sz="3200" dirty="0"/>
              <a:t>Mammography software</a:t>
            </a:r>
          </a:p>
          <a:p>
            <a:pPr lvl="1"/>
            <a:r>
              <a:rPr lang="en-US" sz="3200" dirty="0"/>
              <a:t>Web-based HRA</a:t>
            </a:r>
          </a:p>
          <a:p>
            <a:pPr lvl="1"/>
            <a:r>
              <a:rPr lang="en-US" sz="3200" dirty="0"/>
              <a:t>Questionnaires (paper/e-form, </a:t>
            </a:r>
            <a:r>
              <a:rPr lang="en-US" sz="3200" dirty="0" err="1"/>
              <a:t>Mychart</a:t>
            </a:r>
            <a:r>
              <a:rPr lang="en-US" sz="3200" dirty="0"/>
              <a:t>) </a:t>
            </a:r>
          </a:p>
          <a:p>
            <a:pPr lvl="1"/>
            <a:r>
              <a:rPr lang="en-US" sz="3200" dirty="0"/>
              <a:t>Tumor evaluation</a:t>
            </a:r>
          </a:p>
          <a:p>
            <a:endParaRPr lang="en-US" sz="3200" dirty="0"/>
          </a:p>
        </p:txBody>
      </p:sp>
      <p:sp>
        <p:nvSpPr>
          <p:cNvPr id="4" name="Slide Number Placeholder 3"/>
          <p:cNvSpPr>
            <a:spLocks noGrp="1"/>
          </p:cNvSpPr>
          <p:nvPr>
            <p:ph type="sldNum" sz="quarter" idx="4294967295"/>
          </p:nvPr>
        </p:nvSpPr>
        <p:spPr>
          <a:xfrm>
            <a:off x="14173200" y="11042650"/>
            <a:ext cx="4114800" cy="682625"/>
          </a:xfrm>
        </p:spPr>
        <p:txBody>
          <a:bodyPr/>
          <a:lstStyle/>
          <a:p>
            <a:fld id="{527D1A16-9996-47F3-A7EA-1D159942C40C}" type="slidenum">
              <a:rPr lang="en-US" smtClean="0"/>
              <a:t>12</a:t>
            </a:fld>
            <a:endParaRPr lang="en-US"/>
          </a:p>
        </p:txBody>
      </p:sp>
    </p:spTree>
    <p:extLst>
      <p:ext uri="{BB962C8B-B14F-4D97-AF65-F5344CB8AC3E}">
        <p14:creationId xmlns:p14="http://schemas.microsoft.com/office/powerpoint/2010/main" val="154875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After Identification: How to Inform and Follow-up?</a:t>
            </a:r>
          </a:p>
        </p:txBody>
      </p:sp>
      <p:sp>
        <p:nvSpPr>
          <p:cNvPr id="3" name="Text Placeholder 2"/>
          <p:cNvSpPr>
            <a:spLocks noGrp="1"/>
          </p:cNvSpPr>
          <p:nvPr>
            <p:ph type="body" sz="quarter" idx="10"/>
          </p:nvPr>
        </p:nvSpPr>
        <p:spPr/>
        <p:txBody>
          <a:bodyPr>
            <a:normAutofit/>
          </a:bodyPr>
          <a:lstStyle/>
          <a:p>
            <a:r>
              <a:rPr lang="en-US" sz="4400" dirty="0"/>
              <a:t>Navigator personnel</a:t>
            </a:r>
          </a:p>
          <a:p>
            <a:pPr lvl="1"/>
            <a:r>
              <a:rPr lang="en-US" sz="4400" dirty="0"/>
              <a:t>Job description</a:t>
            </a:r>
          </a:p>
          <a:p>
            <a:pPr lvl="1"/>
            <a:r>
              <a:rPr lang="en-US" sz="4400" dirty="0"/>
              <a:t>Who could this be?</a:t>
            </a:r>
          </a:p>
          <a:p>
            <a:pPr lvl="1"/>
            <a:endParaRPr lang="en-US" sz="4400" dirty="0"/>
          </a:p>
          <a:p>
            <a:r>
              <a:rPr lang="en-US" sz="4400" dirty="0"/>
              <a:t>Methods for patient communication</a:t>
            </a:r>
          </a:p>
          <a:p>
            <a:pPr lvl="1"/>
            <a:r>
              <a:rPr lang="en-US" sz="4400" dirty="0"/>
              <a:t>Phone call</a:t>
            </a:r>
          </a:p>
          <a:p>
            <a:pPr lvl="1"/>
            <a:r>
              <a:rPr lang="en-US" sz="4400" dirty="0"/>
              <a:t>EMR-based messaging (</a:t>
            </a:r>
            <a:r>
              <a:rPr lang="en-US" sz="4400" dirty="0" err="1"/>
              <a:t>MyChart</a:t>
            </a:r>
            <a:r>
              <a:rPr lang="en-US" sz="4400" dirty="0"/>
              <a:t>)</a:t>
            </a:r>
          </a:p>
          <a:p>
            <a:pPr lvl="1"/>
            <a:r>
              <a:rPr lang="en-US" sz="4400" dirty="0"/>
              <a:t>Emails (secure)</a:t>
            </a:r>
          </a:p>
          <a:p>
            <a:pPr lvl="1"/>
            <a:r>
              <a:rPr lang="en-US" sz="4400" dirty="0"/>
              <a:t>Physician-led after program notifies in EMR</a:t>
            </a:r>
          </a:p>
          <a:p>
            <a:pPr lvl="1"/>
            <a:endParaRPr lang="en-US" sz="4400" dirty="0"/>
          </a:p>
        </p:txBody>
      </p:sp>
    </p:spTree>
    <p:extLst>
      <p:ext uri="{BB962C8B-B14F-4D97-AF65-F5344CB8AC3E}">
        <p14:creationId xmlns:p14="http://schemas.microsoft.com/office/powerpoint/2010/main" val="72409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Genetic Service Delivery</a:t>
            </a:r>
          </a:p>
        </p:txBody>
      </p:sp>
      <p:sp>
        <p:nvSpPr>
          <p:cNvPr id="3" name="Text Placeholder 2"/>
          <p:cNvSpPr>
            <a:spLocks noGrp="1"/>
          </p:cNvSpPr>
          <p:nvPr>
            <p:ph type="body" sz="quarter" idx="10"/>
          </p:nvPr>
        </p:nvSpPr>
        <p:spPr/>
        <p:txBody>
          <a:bodyPr>
            <a:normAutofit lnSpcReduction="10000"/>
          </a:bodyPr>
          <a:lstStyle/>
          <a:p>
            <a:r>
              <a:rPr lang="en-US" sz="3200" dirty="0"/>
              <a:t>Who will be service providers?</a:t>
            </a:r>
          </a:p>
          <a:p>
            <a:pPr lvl="1"/>
            <a:r>
              <a:rPr lang="en-US" sz="3200" dirty="0"/>
              <a:t>Genetic counselors, APPs, nurses, others? </a:t>
            </a:r>
          </a:p>
          <a:p>
            <a:pPr lvl="1"/>
            <a:r>
              <a:rPr lang="en-US" sz="3200" dirty="0"/>
              <a:t>Handle pre/post test counseling, test order, result disclosure</a:t>
            </a:r>
          </a:p>
          <a:p>
            <a:pPr lvl="1"/>
            <a:r>
              <a:rPr lang="en-US" sz="3200" dirty="0"/>
              <a:t>Within institution or external?</a:t>
            </a:r>
          </a:p>
          <a:p>
            <a:pPr lvl="2"/>
            <a:r>
              <a:rPr lang="en-US" sz="3200" dirty="0"/>
              <a:t>Labs have genetic counselors (post-test), external genetic counseling provision companies</a:t>
            </a:r>
          </a:p>
          <a:p>
            <a:pPr lvl="2"/>
            <a:r>
              <a:rPr lang="en-US" sz="3200" dirty="0"/>
              <a:t>If non-GC provider, educational opportunities to access training</a:t>
            </a:r>
          </a:p>
          <a:p>
            <a:pPr lvl="3"/>
            <a:r>
              <a:rPr lang="en-US" sz="3200" dirty="0"/>
              <a:t>City of Hope, ASCO, NCBC</a:t>
            </a:r>
          </a:p>
          <a:p>
            <a:endParaRPr lang="en-US" sz="3200" dirty="0"/>
          </a:p>
          <a:p>
            <a:r>
              <a:rPr lang="en-US" sz="3200" dirty="0"/>
              <a:t>How will they deliver service?</a:t>
            </a:r>
          </a:p>
          <a:p>
            <a:pPr lvl="1"/>
            <a:r>
              <a:rPr lang="en-US" sz="3200" dirty="0"/>
              <a:t>In person options</a:t>
            </a:r>
          </a:p>
          <a:p>
            <a:pPr lvl="2"/>
            <a:r>
              <a:rPr lang="en-US" sz="3200" dirty="0"/>
              <a:t>1 on 1</a:t>
            </a:r>
          </a:p>
          <a:p>
            <a:pPr lvl="2"/>
            <a:r>
              <a:rPr lang="en-US" sz="3200" dirty="0"/>
              <a:t>Group counseling</a:t>
            </a:r>
          </a:p>
          <a:p>
            <a:pPr lvl="2"/>
            <a:r>
              <a:rPr lang="en-US" sz="3200" dirty="0"/>
              <a:t>Video education for pre-test</a:t>
            </a:r>
          </a:p>
          <a:p>
            <a:pPr lvl="1"/>
            <a:r>
              <a:rPr lang="en-US" sz="3200" dirty="0"/>
              <a:t>Telemedicine/telephone</a:t>
            </a:r>
          </a:p>
          <a:p>
            <a:pPr lvl="2"/>
            <a:r>
              <a:rPr lang="en-US" sz="3200" dirty="0"/>
              <a:t>Major help for underserved patient access</a:t>
            </a:r>
          </a:p>
        </p:txBody>
      </p:sp>
    </p:spTree>
    <p:extLst>
      <p:ext uri="{BB962C8B-B14F-4D97-AF65-F5344CB8AC3E}">
        <p14:creationId xmlns:p14="http://schemas.microsoft.com/office/powerpoint/2010/main" val="680728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Mutation identified – how to handle?</a:t>
            </a:r>
          </a:p>
        </p:txBody>
      </p:sp>
      <p:sp>
        <p:nvSpPr>
          <p:cNvPr id="3" name="Text Placeholder 2"/>
          <p:cNvSpPr>
            <a:spLocks noGrp="1"/>
          </p:cNvSpPr>
          <p:nvPr>
            <p:ph type="body" sz="quarter" idx="10"/>
          </p:nvPr>
        </p:nvSpPr>
        <p:spPr/>
        <p:txBody>
          <a:bodyPr/>
          <a:lstStyle/>
          <a:p>
            <a:r>
              <a:rPr lang="en-US" sz="3200" dirty="0"/>
              <a:t>Cancer risks identified = specialist follow-up needed. </a:t>
            </a:r>
          </a:p>
          <a:p>
            <a:pPr lvl="1"/>
            <a:r>
              <a:rPr lang="en-US" sz="3200" dirty="0"/>
              <a:t>Identify those resources in institution/community</a:t>
            </a:r>
          </a:p>
          <a:p>
            <a:pPr lvl="1"/>
            <a:r>
              <a:rPr lang="en-US" sz="3200" dirty="0"/>
              <a:t>Opportunities for charity care?</a:t>
            </a:r>
          </a:p>
          <a:p>
            <a:r>
              <a:rPr lang="en-US" sz="3200" dirty="0"/>
              <a:t>Identification is half the battle – compliance!!</a:t>
            </a:r>
          </a:p>
          <a:p>
            <a:pPr lvl="1"/>
            <a:r>
              <a:rPr lang="en-US" sz="3200" dirty="0"/>
              <a:t>Figure out how to track – technology</a:t>
            </a:r>
          </a:p>
          <a:p>
            <a:pPr lvl="1"/>
            <a:r>
              <a:rPr lang="en-US" sz="3200" dirty="0"/>
              <a:t>What is compliance – how often screened, with what modality, surgical risk reduction uptake</a:t>
            </a:r>
          </a:p>
          <a:p>
            <a:pPr lvl="1"/>
            <a:r>
              <a:rPr lang="en-US" sz="3200" dirty="0"/>
              <a:t>Non-compliance – how do you address? </a:t>
            </a:r>
          </a:p>
          <a:p>
            <a:pPr lvl="2"/>
            <a:r>
              <a:rPr lang="en-US" sz="3200" dirty="0"/>
              <a:t>Navigator can help be a GC/clinic extender with the positive patients. </a:t>
            </a:r>
          </a:p>
          <a:p>
            <a:pPr lvl="2"/>
            <a:r>
              <a:rPr lang="en-US" sz="3200" dirty="0"/>
              <a:t>Underserved settings a bigger need with additional barriers and SES issues.</a:t>
            </a:r>
          </a:p>
          <a:p>
            <a:r>
              <a:rPr lang="en-US" sz="3200" dirty="0"/>
              <a:t>Cascade testing: Family risk assessment</a:t>
            </a:r>
          </a:p>
          <a:p>
            <a:pPr lvl="1"/>
            <a:r>
              <a:rPr lang="en-US" sz="3200" dirty="0"/>
              <a:t>Resources to facilitate – </a:t>
            </a:r>
            <a:r>
              <a:rPr lang="en-US" sz="3200" dirty="0" err="1"/>
              <a:t>Kintalk</a:t>
            </a:r>
            <a:r>
              <a:rPr lang="en-US" sz="3200" dirty="0"/>
              <a:t>, family letters, social media groups (family communication)</a:t>
            </a:r>
          </a:p>
          <a:p>
            <a:pPr lvl="1"/>
            <a:r>
              <a:rPr lang="en-US" sz="3200" dirty="0"/>
              <a:t>Tracking cascade testing in program – infrastructure</a:t>
            </a:r>
          </a:p>
          <a:p>
            <a:pPr lvl="1"/>
            <a:endParaRPr lang="en-US" dirty="0"/>
          </a:p>
          <a:p>
            <a:endParaRPr lang="en-US" dirty="0"/>
          </a:p>
        </p:txBody>
      </p:sp>
    </p:spTree>
    <p:extLst>
      <p:ext uri="{BB962C8B-B14F-4D97-AF65-F5344CB8AC3E}">
        <p14:creationId xmlns:p14="http://schemas.microsoft.com/office/powerpoint/2010/main" val="395056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264310" y="2995355"/>
            <a:ext cx="8525796" cy="1144929"/>
          </a:xfrm>
          <a:prstGeom prst="rect">
            <a:avLst/>
          </a:prstGeom>
          <a:noFill/>
        </p:spPr>
        <p:txBody>
          <a:bodyPr wrap="none" rtlCol="0">
            <a:spAutoFit/>
          </a:bodyPr>
          <a:lstStyle/>
          <a:p>
            <a:pPr algn="r">
              <a:lnSpc>
                <a:spcPct val="90000"/>
              </a:lnSpc>
            </a:pPr>
            <a:r>
              <a:rPr lang="en-US" sz="7600" dirty="0">
                <a:solidFill>
                  <a:schemeClr val="tx2"/>
                </a:solidFill>
                <a:latin typeface="Arial"/>
                <a:cs typeface="Arial"/>
              </a:rPr>
              <a:t>Needs Assessment</a:t>
            </a:r>
          </a:p>
        </p:txBody>
      </p:sp>
      <p:sp>
        <p:nvSpPr>
          <p:cNvPr id="18" name="TextBox 17"/>
          <p:cNvSpPr txBox="1"/>
          <p:nvPr/>
        </p:nvSpPr>
        <p:spPr>
          <a:xfrm>
            <a:off x="9264310" y="5263483"/>
            <a:ext cx="3850093" cy="1144929"/>
          </a:xfrm>
          <a:prstGeom prst="rect">
            <a:avLst/>
          </a:prstGeom>
          <a:noFill/>
        </p:spPr>
        <p:txBody>
          <a:bodyPr wrap="none" rtlCol="0">
            <a:spAutoFit/>
          </a:bodyPr>
          <a:lstStyle/>
          <a:p>
            <a:pPr algn="r">
              <a:lnSpc>
                <a:spcPct val="90000"/>
              </a:lnSpc>
            </a:pPr>
            <a:r>
              <a:rPr lang="en-US" sz="7600" dirty="0">
                <a:solidFill>
                  <a:schemeClr val="tx2"/>
                </a:solidFill>
                <a:latin typeface="Arial"/>
                <a:cs typeface="Arial"/>
              </a:rPr>
              <a:t>&amp; Toolkit</a:t>
            </a:r>
          </a:p>
        </p:txBody>
      </p:sp>
      <p:sp>
        <p:nvSpPr>
          <p:cNvPr id="19" name="TextBox 18"/>
          <p:cNvSpPr txBox="1"/>
          <p:nvPr/>
        </p:nvSpPr>
        <p:spPr>
          <a:xfrm>
            <a:off x="9703720" y="8375987"/>
            <a:ext cx="7596012" cy="1985167"/>
          </a:xfrm>
          <a:prstGeom prst="rect">
            <a:avLst/>
          </a:prstGeom>
          <a:noFill/>
        </p:spPr>
        <p:txBody>
          <a:bodyPr wrap="square" lIns="137168" tIns="68584" rIns="137168" bIns="68584" rtlCol="0">
            <a:spAutoFit/>
          </a:bodyPr>
          <a:lstStyle/>
          <a:p>
            <a:pPr lvl="0" algn="r"/>
            <a:r>
              <a:rPr lang="en-US" sz="2400" dirty="0">
                <a:ea typeface="Arial"/>
                <a:cs typeface="Arial"/>
              </a:rPr>
              <a:t>Kathy Pratt, BSN, RN, OCN, CBCN, ONN-CG</a:t>
            </a:r>
          </a:p>
          <a:p>
            <a:pPr lvl="0" algn="r"/>
            <a:r>
              <a:rPr lang="en-US" sz="2400" dirty="0">
                <a:ea typeface="Arial"/>
                <a:cs typeface="Arial"/>
              </a:rPr>
              <a:t>Genetic Patient Navigator</a:t>
            </a:r>
          </a:p>
          <a:p>
            <a:pPr lvl="0" algn="r"/>
            <a:r>
              <a:rPr lang="en-US" sz="2400" dirty="0">
                <a:ea typeface="Arial"/>
                <a:cs typeface="Arial"/>
              </a:rPr>
              <a:t>Cancer Genetics</a:t>
            </a:r>
          </a:p>
          <a:p>
            <a:pPr lvl="0" algn="r"/>
            <a:r>
              <a:rPr lang="en-US" sz="2400" dirty="0">
                <a:ea typeface="Arial"/>
                <a:cs typeface="Arial"/>
              </a:rPr>
              <a:t>UT Southwestern Medical Center</a:t>
            </a:r>
          </a:p>
          <a:p>
            <a:pPr lvl="0" algn="r"/>
            <a:r>
              <a:rPr lang="en-US" sz="2400" dirty="0">
                <a:ea typeface="Arial"/>
                <a:cs typeface="Arial"/>
                <a:hlinkClick r:id="rId3"/>
              </a:rPr>
              <a:t>Kathy.Pratt@utsw.edu</a:t>
            </a:r>
            <a:endParaRPr lang="en-US" sz="2400" dirty="0">
              <a:ea typeface="Arial"/>
              <a:cs typeface="Arial"/>
            </a:endParaRPr>
          </a:p>
        </p:txBody>
      </p:sp>
      <p:sp>
        <p:nvSpPr>
          <p:cNvPr id="20" name="Rectangle 19"/>
          <p:cNvSpPr/>
          <p:nvPr/>
        </p:nvSpPr>
        <p:spPr>
          <a:xfrm>
            <a:off x="9146833" y="620367"/>
            <a:ext cx="9141167" cy="1801263"/>
          </a:xfrm>
          <a:prstGeom prst="rect">
            <a:avLst/>
          </a:prstGeom>
          <a:solidFill>
            <a:schemeClr val="accent1">
              <a:alpha val="7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4"/>
          </a:p>
        </p:txBody>
      </p:sp>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6" b="26"/>
          <a:stretch>
            <a:fillRect/>
          </a:stretch>
        </p:blipFill>
        <p:spPr/>
      </p:pic>
    </p:spTree>
    <p:extLst>
      <p:ext uri="{BB962C8B-B14F-4D97-AF65-F5344CB8AC3E}">
        <p14:creationId xmlns:p14="http://schemas.microsoft.com/office/powerpoint/2010/main" val="1492891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a:t>
            </a:r>
          </a:p>
        </p:txBody>
      </p:sp>
      <p:sp>
        <p:nvSpPr>
          <p:cNvPr id="5" name="Text Placeholder 4"/>
          <p:cNvSpPr>
            <a:spLocks noGrp="1"/>
          </p:cNvSpPr>
          <p:nvPr>
            <p:ph type="body" sz="quarter" idx="14"/>
          </p:nvPr>
        </p:nvSpPr>
        <p:spPr/>
        <p:txBody>
          <a:bodyPr anchor="ctr">
            <a:normAutofit/>
          </a:bodyPr>
          <a:lstStyle/>
          <a:p>
            <a:pPr marL="0" indent="0">
              <a:buNone/>
            </a:pPr>
            <a:r>
              <a:rPr lang="en-US" sz="4800" dirty="0"/>
              <a:t>Identify potential barriers to the implementation of a genetic navigation program and review the components of the Genetic Patient Navigation toolkit.</a:t>
            </a:r>
          </a:p>
          <a:p>
            <a:endParaRPr lang="en-US" sz="4800" dirty="0"/>
          </a:p>
        </p:txBody>
      </p:sp>
      <p:grpSp>
        <p:nvGrpSpPr>
          <p:cNvPr id="40" name="Group 39"/>
          <p:cNvGrpSpPr>
            <a:grpSpLocks/>
          </p:cNvGrpSpPr>
          <p:nvPr/>
        </p:nvGrpSpPr>
        <p:grpSpPr bwMode="auto">
          <a:xfrm>
            <a:off x="8589620" y="2409733"/>
            <a:ext cx="1108760" cy="194123"/>
            <a:chOff x="1703388" y="2006913"/>
            <a:chExt cx="1478230" cy="258682"/>
          </a:xfrm>
        </p:grpSpPr>
        <p:sp>
          <p:nvSpPr>
            <p:cNvPr id="41" name="Oval 40"/>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42" name="Oval 41"/>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43" name="Oval 42"/>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44" name="Oval 43"/>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45" name="Oval 44"/>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gr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 r="99"/>
          <a:stretch>
            <a:fillRect/>
          </a:stretch>
        </p:blipFill>
        <p:spPr/>
      </p:pic>
    </p:spTree>
    <p:extLst>
      <p:ext uri="{BB962C8B-B14F-4D97-AF65-F5344CB8AC3E}">
        <p14:creationId xmlns:p14="http://schemas.microsoft.com/office/powerpoint/2010/main" val="2220281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0238" y="593897"/>
            <a:ext cx="15773400" cy="812456"/>
          </a:xfrm>
        </p:spPr>
        <p:txBody>
          <a:bodyPr/>
          <a:lstStyle/>
          <a:p>
            <a:r>
              <a:rPr lang="en-US" dirty="0"/>
              <a:t>Needs Assessment: OCCUPATION</a:t>
            </a:r>
            <a:endParaRPr lang="en-US" i="1" dirty="0"/>
          </a:p>
        </p:txBody>
      </p:sp>
      <p:graphicFrame>
        <p:nvGraphicFramePr>
          <p:cNvPr id="12" name="Chart 11"/>
          <p:cNvGraphicFramePr>
            <a:graphicFrameLocks/>
          </p:cNvGraphicFramePr>
          <p:nvPr/>
        </p:nvGraphicFramePr>
        <p:xfrm>
          <a:off x="1910273" y="1857375"/>
          <a:ext cx="14548927" cy="1013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3229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Needs Assessment: </a:t>
            </a:r>
            <a:br>
              <a:rPr lang="en-US" dirty="0"/>
            </a:br>
            <a:r>
              <a:rPr lang="en-US" dirty="0"/>
              <a:t>OCCUPATION– “Other”</a:t>
            </a:r>
          </a:p>
        </p:txBody>
      </p:sp>
      <p:sp>
        <p:nvSpPr>
          <p:cNvPr id="6" name="Text Placeholder 5"/>
          <p:cNvSpPr>
            <a:spLocks noGrp="1"/>
          </p:cNvSpPr>
          <p:nvPr>
            <p:ph idx="1"/>
          </p:nvPr>
        </p:nvSpPr>
        <p:spPr/>
        <p:txBody>
          <a:bodyPr>
            <a:normAutofit lnSpcReduction="10000"/>
          </a:bodyPr>
          <a:lstStyle/>
          <a:p>
            <a:pPr marL="0" indent="0">
              <a:spcBef>
                <a:spcPts val="1200"/>
              </a:spcBef>
              <a:spcAft>
                <a:spcPts val="1200"/>
              </a:spcAft>
              <a:buNone/>
            </a:pPr>
            <a:r>
              <a:rPr lang="en-US" sz="4800" dirty="0"/>
              <a:t>Clinical Educator</a:t>
            </a:r>
          </a:p>
          <a:p>
            <a:pPr marL="0" indent="0">
              <a:spcBef>
                <a:spcPts val="1200"/>
              </a:spcBef>
              <a:spcAft>
                <a:spcPts val="1200"/>
              </a:spcAft>
              <a:buNone/>
            </a:pPr>
            <a:r>
              <a:rPr lang="en-US" sz="4800" dirty="0"/>
              <a:t>Genetic Counseling Assistant</a:t>
            </a:r>
          </a:p>
          <a:p>
            <a:pPr marL="0" indent="0">
              <a:spcBef>
                <a:spcPts val="1200"/>
              </a:spcBef>
              <a:spcAft>
                <a:spcPts val="1200"/>
              </a:spcAft>
              <a:buNone/>
            </a:pPr>
            <a:r>
              <a:rPr lang="en-US" sz="4800" dirty="0"/>
              <a:t>Oncology Clinical Nurse Specialist </a:t>
            </a:r>
          </a:p>
          <a:p>
            <a:pPr marL="0" indent="0">
              <a:spcBef>
                <a:spcPts val="1200"/>
              </a:spcBef>
              <a:spcAft>
                <a:spcPts val="1200"/>
              </a:spcAft>
              <a:buNone/>
            </a:pPr>
            <a:r>
              <a:rPr lang="en-US" sz="4800" dirty="0"/>
              <a:t>Private Practice</a:t>
            </a:r>
          </a:p>
          <a:p>
            <a:pPr marL="0" indent="0">
              <a:spcBef>
                <a:spcPts val="1200"/>
              </a:spcBef>
              <a:spcAft>
                <a:spcPts val="1200"/>
              </a:spcAft>
              <a:buNone/>
            </a:pPr>
            <a:r>
              <a:rPr lang="en-US" sz="4800" dirty="0"/>
              <a:t>Research</a:t>
            </a:r>
          </a:p>
          <a:p>
            <a:pPr marL="0" indent="0">
              <a:spcBef>
                <a:spcPts val="1200"/>
              </a:spcBef>
              <a:spcAft>
                <a:spcPts val="1200"/>
              </a:spcAft>
              <a:buNone/>
            </a:pPr>
            <a:r>
              <a:rPr lang="en-US" sz="4800" dirty="0"/>
              <a:t>Retired from Health System/ Clinical</a:t>
            </a:r>
          </a:p>
          <a:p>
            <a:pPr marL="0" indent="0">
              <a:spcBef>
                <a:spcPts val="1200"/>
              </a:spcBef>
              <a:spcAft>
                <a:spcPts val="1200"/>
              </a:spcAft>
              <a:buNone/>
            </a:pPr>
            <a:r>
              <a:rPr lang="en-US" sz="4800" dirty="0"/>
              <a:t>Survivorship</a:t>
            </a:r>
          </a:p>
          <a:p>
            <a:pPr marL="0" indent="0">
              <a:spcBef>
                <a:spcPts val="1200"/>
              </a:spcBef>
              <a:spcAft>
                <a:spcPts val="1200"/>
              </a:spcAft>
              <a:buNone/>
            </a:pPr>
            <a:r>
              <a:rPr lang="en-US" sz="4800" dirty="0"/>
              <a:t>Telehealth</a:t>
            </a:r>
          </a:p>
          <a:p>
            <a:pPr marL="0" indent="0">
              <a:spcBef>
                <a:spcPts val="1200"/>
              </a:spcBef>
              <a:spcAft>
                <a:spcPts val="1200"/>
              </a:spcAft>
              <a:buNone/>
            </a:pPr>
            <a:r>
              <a:rPr lang="en-US" sz="4800" dirty="0"/>
              <a:t>		</a:t>
            </a:r>
          </a:p>
          <a:p>
            <a:pPr marL="0" indent="0">
              <a:spcBef>
                <a:spcPts val="0"/>
              </a:spcBef>
              <a:buNone/>
            </a:pPr>
            <a:endParaRPr lang="en-US" sz="2800" dirty="0"/>
          </a:p>
        </p:txBody>
      </p:sp>
    </p:spTree>
    <p:extLst>
      <p:ext uri="{BB962C8B-B14F-4D97-AF65-F5344CB8AC3E}">
        <p14:creationId xmlns:p14="http://schemas.microsoft.com/office/powerpoint/2010/main" val="2174114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Box 149"/>
          <p:cNvSpPr txBox="1"/>
          <p:nvPr/>
        </p:nvSpPr>
        <p:spPr>
          <a:xfrm>
            <a:off x="5024045" y="8474665"/>
            <a:ext cx="10036722" cy="1006686"/>
          </a:xfrm>
          <a:prstGeom prst="rect">
            <a:avLst/>
          </a:prstGeom>
          <a:noFill/>
        </p:spPr>
        <p:txBody>
          <a:bodyPr wrap="none" rtlCol="0">
            <a:spAutoFit/>
          </a:bodyPr>
          <a:lstStyle/>
          <a:p>
            <a:pPr>
              <a:lnSpc>
                <a:spcPct val="90000"/>
              </a:lnSpc>
            </a:pPr>
            <a:r>
              <a:rPr lang="en-US" sz="3301" b="1" dirty="0">
                <a:solidFill>
                  <a:schemeClr val="tx2"/>
                </a:solidFill>
                <a:latin typeface="Arial"/>
                <a:cs typeface="Arial"/>
              </a:rPr>
              <a:t>Presented by: UT Southwestern Cancer Genetics</a:t>
            </a:r>
          </a:p>
          <a:p>
            <a:pPr>
              <a:lnSpc>
                <a:spcPct val="90000"/>
              </a:lnSpc>
            </a:pPr>
            <a:endParaRPr lang="en-US" sz="3301" b="1" dirty="0">
              <a:solidFill>
                <a:schemeClr val="tx2"/>
              </a:solidFill>
              <a:latin typeface="Arial"/>
              <a:cs typeface="Arial"/>
            </a:endParaRPr>
          </a:p>
        </p:txBody>
      </p:sp>
      <p:cxnSp>
        <p:nvCxnSpPr>
          <p:cNvPr id="3" name="Straight Connector 2"/>
          <p:cNvCxnSpPr/>
          <p:nvPr/>
        </p:nvCxnSpPr>
        <p:spPr>
          <a:xfrm>
            <a:off x="5106257" y="8312210"/>
            <a:ext cx="3660524"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5719" y="4760344"/>
            <a:ext cx="8853706" cy="1089529"/>
          </a:xfrm>
          <a:prstGeom prst="rect">
            <a:avLst/>
          </a:prstGeom>
          <a:noFill/>
        </p:spPr>
        <p:txBody>
          <a:bodyPr wrap="none" rtlCol="0">
            <a:spAutoFit/>
          </a:bodyPr>
          <a:lstStyle/>
          <a:p>
            <a:pPr algn="r">
              <a:lnSpc>
                <a:spcPct val="90000"/>
              </a:lnSpc>
            </a:pPr>
            <a:r>
              <a:rPr lang="en-US" sz="7200" b="1" dirty="0">
                <a:solidFill>
                  <a:schemeClr val="accent2"/>
                </a:solidFill>
                <a:latin typeface="Arial"/>
                <a:cs typeface="Arial"/>
              </a:rPr>
              <a:t>Genetic Navigation:</a:t>
            </a:r>
          </a:p>
        </p:txBody>
      </p:sp>
      <p:sp>
        <p:nvSpPr>
          <p:cNvPr id="21" name="TextBox 20"/>
          <p:cNvSpPr txBox="1"/>
          <p:nvPr/>
        </p:nvSpPr>
        <p:spPr>
          <a:xfrm>
            <a:off x="5031835" y="6194076"/>
            <a:ext cx="13256165" cy="1394228"/>
          </a:xfrm>
          <a:prstGeom prst="rect">
            <a:avLst/>
          </a:prstGeom>
          <a:noFill/>
        </p:spPr>
        <p:txBody>
          <a:bodyPr wrap="square" rtlCol="0">
            <a:spAutoFit/>
          </a:bodyPr>
          <a:lstStyle/>
          <a:p>
            <a:pPr>
              <a:lnSpc>
                <a:spcPct val="90000"/>
              </a:lnSpc>
            </a:pPr>
            <a:r>
              <a:rPr lang="en-US" sz="9400" b="1" dirty="0">
                <a:solidFill>
                  <a:schemeClr val="accent2"/>
                </a:solidFill>
                <a:latin typeface="Arial"/>
                <a:cs typeface="Arial"/>
              </a:rPr>
              <a:t>Tools for Your Practice</a:t>
            </a:r>
          </a:p>
        </p:txBody>
      </p:sp>
      <p:cxnSp>
        <p:nvCxnSpPr>
          <p:cNvPr id="22" name="Straight Connector 21"/>
          <p:cNvCxnSpPr/>
          <p:nvPr/>
        </p:nvCxnSpPr>
        <p:spPr>
          <a:xfrm>
            <a:off x="5106257" y="4586259"/>
            <a:ext cx="3660524"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024045" y="3912429"/>
            <a:ext cx="3196709" cy="549509"/>
          </a:xfrm>
          <a:prstGeom prst="rect">
            <a:avLst/>
          </a:prstGeom>
          <a:noFill/>
        </p:spPr>
        <p:txBody>
          <a:bodyPr wrap="none" rtlCol="0">
            <a:spAutoFit/>
          </a:bodyPr>
          <a:lstStyle/>
          <a:p>
            <a:pPr>
              <a:lnSpc>
                <a:spcPct val="90000"/>
              </a:lnSpc>
            </a:pPr>
            <a:r>
              <a:rPr lang="en-US" sz="3301" b="1" dirty="0">
                <a:solidFill>
                  <a:schemeClr val="tx2"/>
                </a:solidFill>
                <a:latin typeface="Arial"/>
                <a:cs typeface="Arial"/>
              </a:rPr>
              <a:t>March 25, 2020</a:t>
            </a:r>
          </a:p>
        </p:txBody>
      </p:sp>
      <p:sp>
        <p:nvSpPr>
          <p:cNvPr id="7" name="Rectangle 6"/>
          <p:cNvSpPr/>
          <p:nvPr/>
        </p:nvSpPr>
        <p:spPr>
          <a:xfrm>
            <a:off x="8835589" y="5434512"/>
            <a:ext cx="9469125" cy="65185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4" dirty="0"/>
          </a:p>
        </p:txBody>
      </p:sp>
      <p:sp>
        <p:nvSpPr>
          <p:cNvPr id="27" name="Rectangle 26"/>
          <p:cNvSpPr/>
          <p:nvPr/>
        </p:nvSpPr>
        <p:spPr>
          <a:xfrm>
            <a:off x="0" y="6888647"/>
            <a:ext cx="4847270" cy="65185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4" dirty="0"/>
          </a:p>
        </p:txBody>
      </p:sp>
      <p:sp>
        <p:nvSpPr>
          <p:cNvPr id="10" name="TextBox 9"/>
          <p:cNvSpPr txBox="1"/>
          <p:nvPr/>
        </p:nvSpPr>
        <p:spPr>
          <a:xfrm>
            <a:off x="9703720" y="11218930"/>
            <a:ext cx="7596012" cy="507839"/>
          </a:xfrm>
          <a:prstGeom prst="rect">
            <a:avLst/>
          </a:prstGeom>
          <a:noFill/>
        </p:spPr>
        <p:txBody>
          <a:bodyPr wrap="square" lIns="137168" tIns="68584" rIns="137168" bIns="68584" rtlCol="0">
            <a:spAutoFit/>
          </a:bodyPr>
          <a:lstStyle/>
          <a:p>
            <a:pPr lvl="0" algn="r"/>
            <a:r>
              <a:rPr lang="en-US" sz="2400" dirty="0">
                <a:ea typeface="Arial"/>
                <a:cs typeface="Arial"/>
              </a:rPr>
              <a:t>Moderator:  Remington Fenter, MS, CGC</a:t>
            </a:r>
          </a:p>
        </p:txBody>
      </p:sp>
    </p:spTree>
    <p:extLst>
      <p:ext uri="{BB962C8B-B14F-4D97-AF65-F5344CB8AC3E}">
        <p14:creationId xmlns:p14="http://schemas.microsoft.com/office/powerpoint/2010/main" val="56325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3069" y="422447"/>
            <a:ext cx="15773400" cy="926756"/>
          </a:xfrm>
        </p:spPr>
        <p:txBody>
          <a:bodyPr/>
          <a:lstStyle/>
          <a:p>
            <a:r>
              <a:rPr lang="en-US" dirty="0"/>
              <a:t>Needs Assessment: TYPE OF ORGANIZATION</a:t>
            </a:r>
          </a:p>
        </p:txBody>
      </p:sp>
      <p:graphicFrame>
        <p:nvGraphicFramePr>
          <p:cNvPr id="12" name="Chart 11"/>
          <p:cNvGraphicFramePr>
            <a:graphicFrameLocks/>
          </p:cNvGraphicFramePr>
          <p:nvPr/>
        </p:nvGraphicFramePr>
        <p:xfrm>
          <a:off x="728663" y="1685925"/>
          <a:ext cx="16462212" cy="982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36937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Needs Assessment: </a:t>
            </a:r>
            <a:br>
              <a:rPr lang="en-US" dirty="0"/>
            </a:br>
            <a:r>
              <a:rPr lang="en-US" dirty="0"/>
              <a:t>TYPE OF ORGANIZATION– “Other”</a:t>
            </a:r>
          </a:p>
        </p:txBody>
      </p:sp>
      <p:sp>
        <p:nvSpPr>
          <p:cNvPr id="6" name="Text Placeholder 5"/>
          <p:cNvSpPr>
            <a:spLocks noGrp="1"/>
          </p:cNvSpPr>
          <p:nvPr>
            <p:ph type="body" sz="quarter" idx="14"/>
          </p:nvPr>
        </p:nvSpPr>
        <p:spPr>
          <a:xfrm>
            <a:off x="635000" y="3355373"/>
            <a:ext cx="17170399" cy="8315399"/>
          </a:xfrm>
        </p:spPr>
        <p:txBody>
          <a:bodyPr>
            <a:normAutofit/>
          </a:bodyPr>
          <a:lstStyle/>
          <a:p>
            <a:pPr marL="0" indent="0">
              <a:spcBef>
                <a:spcPts val="1200"/>
              </a:spcBef>
              <a:spcAft>
                <a:spcPts val="1200"/>
              </a:spcAft>
              <a:buNone/>
            </a:pPr>
            <a:r>
              <a:rPr lang="en-US" sz="4200" dirty="0"/>
              <a:t>Ambulatory Hospital Based Clinic	  Private Practice</a:t>
            </a:r>
          </a:p>
          <a:p>
            <a:pPr marL="0" indent="0">
              <a:spcBef>
                <a:spcPts val="1200"/>
              </a:spcBef>
              <a:spcAft>
                <a:spcPts val="1200"/>
              </a:spcAft>
              <a:buNone/>
            </a:pPr>
            <a:r>
              <a:rPr lang="en-US" sz="4200" dirty="0"/>
              <a:t>Informed DNA		           		  Professional Nursing Organization</a:t>
            </a:r>
          </a:p>
          <a:p>
            <a:pPr marL="0" indent="0">
              <a:spcBef>
                <a:spcPts val="1200"/>
              </a:spcBef>
              <a:spcAft>
                <a:spcPts val="1200"/>
              </a:spcAft>
              <a:buNone/>
            </a:pPr>
            <a:r>
              <a:rPr lang="en-US" sz="4200" dirty="0"/>
              <a:t>Insurance				  Private Medical Center</a:t>
            </a:r>
          </a:p>
          <a:p>
            <a:pPr marL="0" indent="0">
              <a:spcBef>
                <a:spcPts val="1200"/>
              </a:spcBef>
              <a:spcAft>
                <a:spcPts val="1200"/>
              </a:spcAft>
              <a:buNone/>
            </a:pPr>
            <a:r>
              <a:rPr lang="en-US" sz="4200" dirty="0"/>
              <a:t>Navigation Software Development 	  Research Center</a:t>
            </a:r>
          </a:p>
          <a:p>
            <a:pPr marL="0" indent="0">
              <a:spcBef>
                <a:spcPts val="1200"/>
              </a:spcBef>
              <a:spcAft>
                <a:spcPts val="1200"/>
              </a:spcAft>
              <a:buNone/>
            </a:pPr>
            <a:r>
              <a:rPr lang="en-US" sz="4200" dirty="0"/>
              <a:t>Non Profit Clinic			  Telehealth</a:t>
            </a:r>
          </a:p>
          <a:p>
            <a:pPr marL="0" indent="0">
              <a:spcBef>
                <a:spcPts val="1200"/>
              </a:spcBef>
              <a:spcAft>
                <a:spcPts val="1200"/>
              </a:spcAft>
              <a:buNone/>
            </a:pPr>
            <a:r>
              <a:rPr lang="en-US" sz="4200" dirty="0"/>
              <a:t>Physician-Owned Clinic		  VA- Government</a:t>
            </a:r>
          </a:p>
          <a:p>
            <a:pPr marL="0" indent="0">
              <a:spcBef>
                <a:spcPts val="1200"/>
              </a:spcBef>
              <a:spcAft>
                <a:spcPts val="1200"/>
              </a:spcAft>
              <a:buNone/>
            </a:pPr>
            <a:r>
              <a:rPr lang="en-US" sz="4200" dirty="0"/>
              <a:t>Private Genetics Company– UM</a:t>
            </a:r>
          </a:p>
          <a:p>
            <a:pPr marL="0" indent="0">
              <a:spcBef>
                <a:spcPts val="1200"/>
              </a:spcBef>
              <a:spcAft>
                <a:spcPts val="1200"/>
              </a:spcAft>
              <a:buNone/>
            </a:pPr>
            <a:endParaRPr lang="en-US" sz="3600" dirty="0"/>
          </a:p>
          <a:p>
            <a:pPr marL="0" indent="0">
              <a:spcBef>
                <a:spcPts val="1200"/>
              </a:spcBef>
              <a:spcAft>
                <a:spcPts val="1200"/>
              </a:spcAft>
              <a:buNone/>
            </a:pPr>
            <a:endParaRPr lang="en-US" sz="3600" dirty="0"/>
          </a:p>
          <a:p>
            <a:pPr marL="0" indent="0">
              <a:spcBef>
                <a:spcPts val="0"/>
              </a:spcBef>
              <a:buNone/>
            </a:pPr>
            <a:endParaRPr lang="en-US" sz="2800" dirty="0"/>
          </a:p>
          <a:p>
            <a:pPr marL="0" indent="0">
              <a:spcBef>
                <a:spcPts val="0"/>
              </a:spcBef>
              <a:buNone/>
            </a:pPr>
            <a:endParaRPr lang="en-US" sz="2800" dirty="0"/>
          </a:p>
        </p:txBody>
      </p:sp>
    </p:spTree>
    <p:extLst>
      <p:ext uri="{BB962C8B-B14F-4D97-AF65-F5344CB8AC3E}">
        <p14:creationId xmlns:p14="http://schemas.microsoft.com/office/powerpoint/2010/main" val="3454312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 Required to Address Gaps</a:t>
            </a:r>
          </a:p>
        </p:txBody>
      </p:sp>
      <p:sp>
        <p:nvSpPr>
          <p:cNvPr id="6" name="Text Placeholder 5"/>
          <p:cNvSpPr>
            <a:spLocks noGrp="1"/>
          </p:cNvSpPr>
          <p:nvPr>
            <p:ph type="body" sz="quarter" idx="10"/>
          </p:nvPr>
        </p:nvSpPr>
        <p:spPr/>
        <p:txBody>
          <a:bodyPr>
            <a:normAutofit/>
          </a:bodyPr>
          <a:lstStyle/>
          <a:p>
            <a:r>
              <a:rPr lang="en-US" sz="4000" dirty="0"/>
              <a:t>Additional staff</a:t>
            </a:r>
          </a:p>
          <a:p>
            <a:r>
              <a:rPr lang="en-US" sz="4000" dirty="0"/>
              <a:t>Funding</a:t>
            </a:r>
          </a:p>
          <a:p>
            <a:r>
              <a:rPr lang="en-US" sz="4000" dirty="0"/>
              <a:t>Training for current staff</a:t>
            </a:r>
          </a:p>
          <a:p>
            <a:r>
              <a:rPr lang="en-US" sz="4000" dirty="0"/>
              <a:t>Screening/ navigation tools</a:t>
            </a:r>
          </a:p>
          <a:p>
            <a:r>
              <a:rPr lang="en-US" sz="4000" dirty="0"/>
              <a:t>Standardized procedures</a:t>
            </a:r>
          </a:p>
          <a:p>
            <a:r>
              <a:rPr lang="en-US" sz="4000" dirty="0"/>
              <a:t>Technology resources</a:t>
            </a:r>
          </a:p>
          <a:p>
            <a:r>
              <a:rPr lang="en-US" sz="4000" dirty="0"/>
              <a:t>Local resources</a:t>
            </a:r>
          </a:p>
          <a:p>
            <a:r>
              <a:rPr lang="en-US" sz="4000" dirty="0"/>
              <a:t>Educational resources (patients, providers)</a:t>
            </a:r>
          </a:p>
        </p:txBody>
      </p:sp>
    </p:spTree>
    <p:extLst>
      <p:ext uri="{BB962C8B-B14F-4D97-AF65-F5344CB8AC3E}">
        <p14:creationId xmlns:p14="http://schemas.microsoft.com/office/powerpoint/2010/main" val="325325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Needs Assessment:</a:t>
            </a:r>
            <a:br>
              <a:rPr lang="en-US" sz="800" dirty="0"/>
            </a:br>
            <a:r>
              <a:rPr lang="en-US" dirty="0"/>
              <a:t>RESOURCES NEEDED TO ADDRESS GAPS</a:t>
            </a:r>
          </a:p>
        </p:txBody>
      </p:sp>
      <p:graphicFrame>
        <p:nvGraphicFramePr>
          <p:cNvPr id="12" name="Chart 11"/>
          <p:cNvGraphicFramePr>
            <a:graphicFrameLocks/>
          </p:cNvGraphicFramePr>
          <p:nvPr/>
        </p:nvGraphicFramePr>
        <p:xfrm>
          <a:off x="1257299" y="2543174"/>
          <a:ext cx="15973425" cy="9115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120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Needs Assessment:</a:t>
            </a:r>
            <a:br>
              <a:rPr lang="en-US" sz="800" dirty="0"/>
            </a:br>
            <a:r>
              <a:rPr lang="en-US" dirty="0"/>
              <a:t>RESOURCES NEEDED TO ADDRESS GAPS-”Other”</a:t>
            </a:r>
          </a:p>
        </p:txBody>
      </p:sp>
      <p:sp>
        <p:nvSpPr>
          <p:cNvPr id="2" name="Text Placeholder 1"/>
          <p:cNvSpPr>
            <a:spLocks noGrp="1"/>
          </p:cNvSpPr>
          <p:nvPr>
            <p:ph type="body" sz="quarter" idx="10"/>
          </p:nvPr>
        </p:nvSpPr>
        <p:spPr>
          <a:xfrm>
            <a:off x="1485960" y="3531780"/>
            <a:ext cx="15773400" cy="8590369"/>
          </a:xfrm>
        </p:spPr>
        <p:txBody>
          <a:bodyPr>
            <a:normAutofit/>
          </a:bodyPr>
          <a:lstStyle/>
          <a:p>
            <a:pPr marL="0" indent="0">
              <a:buNone/>
            </a:pPr>
            <a:r>
              <a:rPr lang="en-US" sz="4400" dirty="0"/>
              <a:t>“We have predominantly low-literacy patients who don’t speak English, so I am always looking for resources in multiple languages.”</a:t>
            </a:r>
          </a:p>
          <a:p>
            <a:pPr marL="0" indent="0">
              <a:buNone/>
            </a:pPr>
            <a:endParaRPr lang="en-US" sz="4400" dirty="0"/>
          </a:p>
          <a:p>
            <a:pPr marL="0" indent="0">
              <a:buNone/>
            </a:pPr>
            <a:r>
              <a:rPr lang="en-US" sz="4400" dirty="0"/>
              <a:t>“While my organization does not directly provide patient care, we are involved in training oncology nurses (of all types) and sharing resources that can be helpful to them in practice.”</a:t>
            </a:r>
          </a:p>
          <a:p>
            <a:pPr marL="0" indent="0">
              <a:buNone/>
            </a:pPr>
            <a:endParaRPr lang="en-US" sz="4400" dirty="0"/>
          </a:p>
          <a:p>
            <a:pPr marL="0" indent="0">
              <a:buNone/>
            </a:pPr>
            <a:r>
              <a:rPr lang="en-US" sz="4400" dirty="0"/>
              <a:t>“More space for the needed additional staff.”</a:t>
            </a:r>
          </a:p>
        </p:txBody>
      </p:sp>
    </p:spTree>
    <p:extLst>
      <p:ext uri="{BB962C8B-B14F-4D97-AF65-F5344CB8AC3E}">
        <p14:creationId xmlns:p14="http://schemas.microsoft.com/office/powerpoint/2010/main" val="7666133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423635" y="4126756"/>
            <a:ext cx="16963697" cy="2197525"/>
          </a:xfrm>
          <a:prstGeom prst="rect">
            <a:avLst/>
          </a:prstGeom>
          <a:noFill/>
        </p:spPr>
        <p:txBody>
          <a:bodyPr wrap="square" rtlCol="0">
            <a:spAutoFit/>
          </a:bodyPr>
          <a:lstStyle/>
          <a:p>
            <a:pPr>
              <a:lnSpc>
                <a:spcPct val="90000"/>
              </a:lnSpc>
            </a:pPr>
            <a:r>
              <a:rPr lang="en-US" sz="7600" b="1" dirty="0">
                <a:solidFill>
                  <a:schemeClr val="accent2"/>
                </a:solidFill>
                <a:latin typeface="Arial"/>
                <a:cs typeface="Arial"/>
              </a:rPr>
              <a:t>Introduction of the Navigation Toolkit</a:t>
            </a:r>
          </a:p>
        </p:txBody>
      </p:sp>
      <p:cxnSp>
        <p:nvCxnSpPr>
          <p:cNvPr id="22" name="Straight Connector 21"/>
          <p:cNvCxnSpPr/>
          <p:nvPr/>
        </p:nvCxnSpPr>
        <p:spPr>
          <a:xfrm>
            <a:off x="4847270" y="2867817"/>
            <a:ext cx="3660524"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161553" y="5429921"/>
            <a:ext cx="8167486" cy="65185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4" dirty="0"/>
          </a:p>
        </p:txBody>
      </p:sp>
      <p:sp>
        <p:nvSpPr>
          <p:cNvPr id="27" name="Rectangle 26"/>
          <p:cNvSpPr/>
          <p:nvPr/>
        </p:nvSpPr>
        <p:spPr>
          <a:xfrm>
            <a:off x="2154264" y="6766540"/>
            <a:ext cx="4847270" cy="65185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4" dirty="0"/>
          </a:p>
        </p:txBody>
      </p:sp>
      <p:sp>
        <p:nvSpPr>
          <p:cNvPr id="2" name="TextBox 1"/>
          <p:cNvSpPr txBox="1"/>
          <p:nvPr/>
        </p:nvSpPr>
        <p:spPr>
          <a:xfrm>
            <a:off x="3177153" y="8555064"/>
            <a:ext cx="12476135" cy="1200329"/>
          </a:xfrm>
          <a:prstGeom prst="rect">
            <a:avLst/>
          </a:prstGeom>
          <a:noFill/>
        </p:spPr>
        <p:txBody>
          <a:bodyPr wrap="square" rtlCol="0">
            <a:spAutoFit/>
          </a:bodyPr>
          <a:lstStyle/>
          <a:p>
            <a:r>
              <a:rPr lang="en-US" sz="3600" dirty="0"/>
              <a:t>*Kit includes tools to utilize existing resources and obtain additional resources.</a:t>
            </a:r>
          </a:p>
        </p:txBody>
      </p:sp>
    </p:spTree>
    <p:extLst>
      <p:ext uri="{BB962C8B-B14F-4D97-AF65-F5344CB8AC3E}">
        <p14:creationId xmlns:p14="http://schemas.microsoft.com/office/powerpoint/2010/main" val="8462997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Components: </a:t>
            </a:r>
            <a:br>
              <a:rPr lang="en-US" dirty="0"/>
            </a:br>
            <a:r>
              <a:rPr lang="en-US" dirty="0"/>
              <a:t>Screening/ Navigation Program Implementation</a:t>
            </a:r>
          </a:p>
        </p:txBody>
      </p:sp>
      <p:pic>
        <p:nvPicPr>
          <p:cNvPr id="4" name="Content Placeholder 3"/>
          <p:cNvPicPr>
            <a:picLocks noGrp="1"/>
          </p:cNvPicPr>
          <p:nvPr>
            <p:ph idx="1"/>
          </p:nvPr>
        </p:nvPicPr>
        <p:blipFill rotWithShape="1">
          <a:blip r:embed="rId2"/>
          <a:srcRect t="5994"/>
          <a:stretch/>
        </p:blipFill>
        <p:spPr>
          <a:xfrm>
            <a:off x="561813" y="2890159"/>
            <a:ext cx="17164373" cy="8189470"/>
          </a:xfrm>
          <a:prstGeom prst="rect">
            <a:avLst/>
          </a:prstGeom>
          <a:ln w="28575">
            <a:solidFill>
              <a:srgbClr val="2686A7"/>
            </a:solidFill>
          </a:ln>
        </p:spPr>
      </p:pic>
    </p:spTree>
    <p:extLst>
      <p:ext uri="{BB962C8B-B14F-4D97-AF65-F5344CB8AC3E}">
        <p14:creationId xmlns:p14="http://schemas.microsoft.com/office/powerpoint/2010/main" val="1758896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40607"/>
            <a:ext cx="15773400" cy="1487472"/>
          </a:xfrm>
        </p:spPr>
        <p:txBody>
          <a:bodyPr/>
          <a:lstStyle/>
          <a:p>
            <a:r>
              <a:rPr lang="en-US" dirty="0"/>
              <a:t>Toolkit Components: Patient Resources</a:t>
            </a:r>
          </a:p>
        </p:txBody>
      </p:sp>
      <p:pic>
        <p:nvPicPr>
          <p:cNvPr id="6" name="Content Placeholder 5"/>
          <p:cNvPicPr>
            <a:picLocks/>
          </p:cNvPicPr>
          <p:nvPr/>
        </p:nvPicPr>
        <p:blipFill rotWithShape="1">
          <a:blip r:embed="rId2"/>
          <a:srcRect t="5912"/>
          <a:stretch/>
        </p:blipFill>
        <p:spPr>
          <a:xfrm>
            <a:off x="1551215" y="2171700"/>
            <a:ext cx="15628518" cy="9026931"/>
          </a:xfrm>
          <a:prstGeom prst="rect">
            <a:avLst/>
          </a:prstGeom>
          <a:ln w="28575">
            <a:solidFill>
              <a:srgbClr val="2686A7"/>
            </a:solidFill>
          </a:ln>
        </p:spPr>
      </p:pic>
    </p:spTree>
    <p:extLst>
      <p:ext uri="{BB962C8B-B14F-4D97-AF65-F5344CB8AC3E}">
        <p14:creationId xmlns:p14="http://schemas.microsoft.com/office/powerpoint/2010/main" val="177431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40607"/>
            <a:ext cx="15773400" cy="1487472"/>
          </a:xfrm>
        </p:spPr>
        <p:txBody>
          <a:bodyPr/>
          <a:lstStyle/>
          <a:p>
            <a:r>
              <a:rPr lang="en-US" dirty="0"/>
              <a:t>Toolkit Components: Clinician Resources</a:t>
            </a:r>
          </a:p>
        </p:txBody>
      </p:sp>
      <p:pic>
        <p:nvPicPr>
          <p:cNvPr id="4" name="Content Placeholder 4"/>
          <p:cNvPicPr>
            <a:picLocks/>
          </p:cNvPicPr>
          <p:nvPr/>
        </p:nvPicPr>
        <p:blipFill rotWithShape="1">
          <a:blip r:embed="rId2"/>
          <a:srcRect t="6227" b="25648"/>
          <a:stretch/>
        </p:blipFill>
        <p:spPr>
          <a:xfrm>
            <a:off x="1488462" y="2971800"/>
            <a:ext cx="15311075" cy="6652369"/>
          </a:xfrm>
          <a:prstGeom prst="rect">
            <a:avLst/>
          </a:prstGeom>
          <a:ln w="28575">
            <a:solidFill>
              <a:srgbClr val="2686A7"/>
            </a:solidFill>
          </a:ln>
        </p:spPr>
      </p:pic>
    </p:spTree>
    <p:extLst>
      <p:ext uri="{BB962C8B-B14F-4D97-AF65-F5344CB8AC3E}">
        <p14:creationId xmlns:p14="http://schemas.microsoft.com/office/powerpoint/2010/main" val="1420795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8428" y="4898457"/>
            <a:ext cx="9511145" cy="6328570"/>
          </a:xfrm>
          <a:prstGeom prst="rect">
            <a:avLst/>
          </a:prstGeom>
        </p:spPr>
      </p:pic>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sz="quarter" idx="10"/>
          </p:nvPr>
        </p:nvSpPr>
        <p:spPr>
          <a:xfrm>
            <a:off x="1257300" y="3813021"/>
            <a:ext cx="15773400" cy="1108107"/>
          </a:xfrm>
        </p:spPr>
        <p:txBody>
          <a:bodyPr>
            <a:noAutofit/>
          </a:bodyPr>
          <a:lstStyle/>
          <a:p>
            <a:pPr marL="0" indent="0" algn="ctr">
              <a:buNone/>
            </a:pPr>
            <a:r>
              <a:rPr lang="en-US" sz="5400" dirty="0"/>
              <a:t>Type questions into the chat</a:t>
            </a:r>
          </a:p>
        </p:txBody>
      </p:sp>
      <p:grpSp>
        <p:nvGrpSpPr>
          <p:cNvPr id="19" name="Group 18"/>
          <p:cNvGrpSpPr>
            <a:grpSpLocks/>
          </p:cNvGrpSpPr>
          <p:nvPr/>
        </p:nvGrpSpPr>
        <p:grpSpPr bwMode="auto">
          <a:xfrm>
            <a:off x="8589620" y="2409733"/>
            <a:ext cx="1108760" cy="194123"/>
            <a:chOff x="1703388" y="2006913"/>
            <a:chExt cx="1478230" cy="258682"/>
          </a:xfrm>
        </p:grpSpPr>
        <p:sp>
          <p:nvSpPr>
            <p:cNvPr id="20" name="Oval 19"/>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1" name="Oval 20"/>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2" name="Oval 21"/>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3" name="Oval 22"/>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4" name="Oval 23"/>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grpSp>
    </p:spTree>
    <p:extLst>
      <p:ext uri="{BB962C8B-B14F-4D97-AF65-F5344CB8AC3E}">
        <p14:creationId xmlns:p14="http://schemas.microsoft.com/office/powerpoint/2010/main" val="2224759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100"/>
          <p:cNvSpPr/>
          <p:nvPr/>
        </p:nvSpPr>
        <p:spPr>
          <a:xfrm>
            <a:off x="609600" y="0"/>
            <a:ext cx="17068800" cy="128016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1" name="Freeform 101"/>
          <p:cNvSpPr/>
          <p:nvPr/>
        </p:nvSpPr>
        <p:spPr>
          <a:xfrm>
            <a:off x="1464463" y="11522864"/>
            <a:ext cx="15361918" cy="0"/>
          </a:xfrm>
          <a:custGeom>
            <a:avLst/>
            <a:gdLst/>
            <a:ahLst/>
            <a:cxnLst/>
            <a:rect l="0" t="0" r="0" b="0"/>
            <a:pathLst>
              <a:path w="8229599">
                <a:moveTo>
                  <a:pt x="0" y="0"/>
                </a:moveTo>
                <a:lnTo>
                  <a:pt x="8229599" y="0"/>
                </a:lnTo>
              </a:path>
            </a:pathLst>
          </a:custGeom>
          <a:noFill/>
          <a:ln w="47244" cap="flat" cmpd="sng">
            <a:solidFill>
              <a:srgbClr val="00427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102" name="Picture 102"/>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12099745" y="11416183"/>
            <a:ext cx="4867453" cy="1385416"/>
          </a:xfrm>
          <a:prstGeom prst="rect">
            <a:avLst/>
          </a:prstGeom>
          <a:noFill/>
        </p:spPr>
      </p:pic>
      <p:pic>
        <p:nvPicPr>
          <p:cNvPr id="103" name="Picture 10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78561" y="11379200"/>
            <a:ext cx="9251288" cy="807923"/>
          </a:xfrm>
          <a:prstGeom prst="rect">
            <a:avLst/>
          </a:prstGeom>
          <a:noFill/>
        </p:spPr>
      </p:pic>
      <p:sp>
        <p:nvSpPr>
          <p:cNvPr id="104" name="Freeform 104"/>
          <p:cNvSpPr/>
          <p:nvPr/>
        </p:nvSpPr>
        <p:spPr>
          <a:xfrm>
            <a:off x="592532" y="0"/>
            <a:ext cx="17108625" cy="2275840"/>
          </a:xfrm>
          <a:custGeom>
            <a:avLst/>
            <a:gdLst/>
            <a:ahLst/>
            <a:cxnLst/>
            <a:rect l="0" t="0" r="0" b="0"/>
            <a:pathLst>
              <a:path w="9165335" h="1219200">
                <a:moveTo>
                  <a:pt x="0" y="1219200"/>
                </a:moveTo>
                <a:lnTo>
                  <a:pt x="9165335" y="1219200"/>
                </a:lnTo>
                <a:lnTo>
                  <a:pt x="9165335" y="0"/>
                </a:lnTo>
                <a:lnTo>
                  <a:pt x="0" y="0"/>
                </a:lnTo>
                <a:lnTo>
                  <a:pt x="0" y="1219200"/>
                </a:lnTo>
                <a:close/>
              </a:path>
            </a:pathLst>
          </a:custGeom>
          <a:solidFill>
            <a:srgbClr val="004278">
              <a:alpha val="100000"/>
            </a:srgbClr>
          </a:solidFill>
          <a:ln w="47244">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105"/>
          <p:cNvSpPr/>
          <p:nvPr/>
        </p:nvSpPr>
        <p:spPr>
          <a:xfrm>
            <a:off x="2457971" y="2207927"/>
            <a:ext cx="13372059" cy="6823856"/>
          </a:xfrm>
          <a:prstGeom prst="rect">
            <a:avLst/>
          </a:prstGeom>
        </p:spPr>
        <p:txBody>
          <a:bodyPr wrap="none" lIns="0" tIns="0" rIns="0" bIns="0">
            <a:spAutoFit/>
          </a:bodyPr>
          <a:lstStyle/>
          <a:p>
            <a:pPr marL="341380"/>
            <a:r>
              <a:rPr lang="en-US" sz="6343" dirty="0">
                <a:latin typeface="Calibri"/>
              </a:rPr>
              <a:t>UT Sout</a:t>
            </a:r>
            <a:r>
              <a:rPr lang="en-US" sz="6343" spc="-30" dirty="0">
                <a:latin typeface="Calibri"/>
              </a:rPr>
              <a:t>h</a:t>
            </a:r>
            <a:r>
              <a:rPr lang="en-US" sz="6343" spc="-56" dirty="0">
                <a:latin typeface="Calibri"/>
              </a:rPr>
              <a:t>w</a:t>
            </a:r>
            <a:r>
              <a:rPr lang="en-US" sz="6343" dirty="0">
                <a:latin typeface="Calibri"/>
              </a:rPr>
              <a:t>e</a:t>
            </a:r>
            <a:r>
              <a:rPr lang="en-US" sz="6343" spc="-62" dirty="0">
                <a:latin typeface="Calibri"/>
              </a:rPr>
              <a:t>st</a:t>
            </a:r>
            <a:r>
              <a:rPr lang="en-US" sz="6343" dirty="0">
                <a:latin typeface="Calibri"/>
              </a:rPr>
              <a:t>ern</a:t>
            </a:r>
            <a:r>
              <a:rPr lang="en-US" sz="6343" spc="-30" dirty="0">
                <a:latin typeface="Calibri"/>
              </a:rPr>
              <a:t> </a:t>
            </a:r>
            <a:r>
              <a:rPr lang="en-US" sz="6343" dirty="0">
                <a:latin typeface="Calibri"/>
              </a:rPr>
              <a:t>Medi</a:t>
            </a:r>
            <a:r>
              <a:rPr lang="en-US" sz="6343" spc="-37" dirty="0">
                <a:latin typeface="Calibri"/>
              </a:rPr>
              <a:t>c</a:t>
            </a:r>
            <a:r>
              <a:rPr lang="en-US" sz="6343" dirty="0">
                <a:latin typeface="Calibri"/>
              </a:rPr>
              <a:t>al</a:t>
            </a:r>
            <a:r>
              <a:rPr lang="en-US" sz="6343" spc="-37" dirty="0">
                <a:latin typeface="Calibri"/>
              </a:rPr>
              <a:t> </a:t>
            </a:r>
            <a:r>
              <a:rPr lang="en-US" sz="6343" dirty="0">
                <a:latin typeface="Calibri"/>
              </a:rPr>
              <a:t>Ce</a:t>
            </a:r>
            <a:r>
              <a:rPr lang="en-US" sz="6343" spc="-56" dirty="0">
                <a:latin typeface="Calibri"/>
              </a:rPr>
              <a:t>n</a:t>
            </a:r>
            <a:r>
              <a:rPr lang="en-US" sz="6343" spc="-62" dirty="0">
                <a:latin typeface="Calibri"/>
              </a:rPr>
              <a:t>t</a:t>
            </a:r>
            <a:r>
              <a:rPr lang="en-US" sz="6343" dirty="0">
                <a:latin typeface="Calibri"/>
              </a:rPr>
              <a:t>er</a:t>
            </a:r>
            <a:r>
              <a:rPr lang="en-US" sz="6343" spc="-43" dirty="0">
                <a:latin typeface="Calibri"/>
              </a:rPr>
              <a:t> </a:t>
            </a:r>
            <a:r>
              <a:rPr lang="en-US" sz="6343" dirty="0">
                <a:latin typeface="Calibri"/>
              </a:rPr>
              <a:t>is an </a:t>
            </a:r>
          </a:p>
          <a:p>
            <a:pPr>
              <a:lnSpc>
                <a:spcPts val="7620"/>
              </a:lnSpc>
            </a:pPr>
            <a:r>
              <a:rPr lang="en-US" sz="6337" dirty="0">
                <a:latin typeface="Calibri"/>
              </a:rPr>
              <a:t>app</a:t>
            </a:r>
            <a:r>
              <a:rPr lang="en-US" sz="6337" spc="-93" dirty="0">
                <a:latin typeface="Calibri"/>
              </a:rPr>
              <a:t>r</a:t>
            </a:r>
            <a:r>
              <a:rPr lang="en-US" sz="6337" spc="-24" dirty="0">
                <a:latin typeface="Calibri"/>
              </a:rPr>
              <a:t>o</a:t>
            </a:r>
            <a:r>
              <a:rPr lang="en-US" sz="6337" spc="-62" dirty="0">
                <a:latin typeface="Calibri"/>
              </a:rPr>
              <a:t>v</a:t>
            </a:r>
            <a:r>
              <a:rPr lang="en-US" sz="6337" dirty="0">
                <a:latin typeface="Calibri"/>
              </a:rPr>
              <a:t>ed p</a:t>
            </a:r>
            <a:r>
              <a:rPr lang="en-US" sz="6337" spc="-106" dirty="0">
                <a:latin typeface="Calibri"/>
              </a:rPr>
              <a:t>r</a:t>
            </a:r>
            <a:r>
              <a:rPr lang="en-US" sz="6337" spc="-24" dirty="0">
                <a:latin typeface="Calibri"/>
              </a:rPr>
              <a:t>o</a:t>
            </a:r>
            <a:r>
              <a:rPr lang="en-US" sz="6337" dirty="0">
                <a:latin typeface="Calibri"/>
              </a:rPr>
              <a:t>vider of nu</a:t>
            </a:r>
            <a:r>
              <a:rPr lang="en-US" sz="6337" spc="-101" dirty="0">
                <a:latin typeface="Calibri"/>
              </a:rPr>
              <a:t>r</a:t>
            </a:r>
            <a:r>
              <a:rPr lang="en-US" sz="6337" dirty="0">
                <a:latin typeface="Calibri"/>
              </a:rPr>
              <a:t>sing </a:t>
            </a:r>
            <a:r>
              <a:rPr lang="en-US" sz="6337" spc="-50" dirty="0">
                <a:latin typeface="Calibri"/>
              </a:rPr>
              <a:t>c</a:t>
            </a:r>
            <a:r>
              <a:rPr lang="en-US" sz="6337" dirty="0">
                <a:latin typeface="Calibri"/>
              </a:rPr>
              <a:t>o</a:t>
            </a:r>
            <a:r>
              <a:rPr lang="en-US" sz="6337" spc="-62" dirty="0">
                <a:latin typeface="Calibri"/>
              </a:rPr>
              <a:t>n</a:t>
            </a:r>
            <a:r>
              <a:rPr lang="en-US" sz="6337" dirty="0">
                <a:latin typeface="Calibri"/>
              </a:rPr>
              <a:t>tinuing </a:t>
            </a:r>
          </a:p>
          <a:p>
            <a:pPr marL="241810">
              <a:lnSpc>
                <a:spcPts val="7614"/>
              </a:lnSpc>
            </a:pPr>
            <a:r>
              <a:rPr lang="en-US" sz="6337" dirty="0">
                <a:latin typeface="Calibri"/>
              </a:rPr>
              <a:t>p</a:t>
            </a:r>
            <a:r>
              <a:rPr lang="en-US" sz="6337" spc="-93" dirty="0">
                <a:latin typeface="Calibri"/>
              </a:rPr>
              <a:t>r</a:t>
            </a:r>
            <a:r>
              <a:rPr lang="en-US" sz="6337" dirty="0">
                <a:latin typeface="Calibri"/>
              </a:rPr>
              <a:t>o</a:t>
            </a:r>
            <a:r>
              <a:rPr lang="en-US" sz="6337" spc="-164" dirty="0">
                <a:latin typeface="Calibri"/>
              </a:rPr>
              <a:t>f</a:t>
            </a:r>
            <a:r>
              <a:rPr lang="en-US" sz="6337" dirty="0">
                <a:latin typeface="Calibri"/>
              </a:rPr>
              <a:t>essional</a:t>
            </a:r>
            <a:r>
              <a:rPr lang="en-US" sz="6337" spc="-56" dirty="0">
                <a:latin typeface="Calibri"/>
              </a:rPr>
              <a:t> </a:t>
            </a:r>
            <a:r>
              <a:rPr lang="en-US" sz="6337" dirty="0">
                <a:latin typeface="Calibri"/>
              </a:rPr>
              <a:t>de</a:t>
            </a:r>
            <a:r>
              <a:rPr lang="en-US" sz="6337" spc="-75" dirty="0">
                <a:latin typeface="Calibri"/>
              </a:rPr>
              <a:t>v</a:t>
            </a:r>
            <a:r>
              <a:rPr lang="en-US" sz="6337" dirty="0">
                <a:latin typeface="Calibri"/>
              </a:rPr>
              <a:t>elopme</a:t>
            </a:r>
            <a:r>
              <a:rPr lang="en-US" sz="6337" spc="-50" dirty="0">
                <a:latin typeface="Calibri"/>
              </a:rPr>
              <a:t>n</a:t>
            </a:r>
            <a:r>
              <a:rPr lang="en-US" sz="6337" dirty="0">
                <a:latin typeface="Calibri"/>
              </a:rPr>
              <a:t>t</a:t>
            </a:r>
            <a:r>
              <a:rPr lang="en-US" sz="6337" spc="-37" dirty="0">
                <a:latin typeface="Calibri"/>
              </a:rPr>
              <a:t> </a:t>
            </a:r>
            <a:r>
              <a:rPr lang="en-US" sz="6337" dirty="0">
                <a:latin typeface="Calibri"/>
              </a:rPr>
              <a:t>by the</a:t>
            </a:r>
            <a:r>
              <a:rPr lang="en-US" sz="6337" spc="-24" dirty="0">
                <a:latin typeface="Calibri"/>
              </a:rPr>
              <a:t> </a:t>
            </a:r>
            <a:r>
              <a:rPr lang="en-US" sz="6337" spc="-556" dirty="0">
                <a:latin typeface="Calibri"/>
              </a:rPr>
              <a:t>T</a:t>
            </a:r>
            <a:r>
              <a:rPr lang="en-US" sz="6337" spc="-88" dirty="0">
                <a:latin typeface="Calibri"/>
              </a:rPr>
              <a:t>e</a:t>
            </a:r>
            <a:r>
              <a:rPr lang="en-US" sz="6337" spc="-101" dirty="0">
                <a:latin typeface="Calibri"/>
              </a:rPr>
              <a:t>x</a:t>
            </a:r>
            <a:r>
              <a:rPr lang="en-US" sz="6337" dirty="0">
                <a:latin typeface="Calibri"/>
              </a:rPr>
              <a:t>as </a:t>
            </a:r>
          </a:p>
          <a:p>
            <a:pPr marL="1194931">
              <a:lnSpc>
                <a:spcPts val="7616"/>
              </a:lnSpc>
            </a:pPr>
            <a:r>
              <a:rPr lang="en-US" sz="6343" dirty="0">
                <a:latin typeface="Calibri"/>
              </a:rPr>
              <a:t>Nu</a:t>
            </a:r>
            <a:r>
              <a:rPr lang="en-US" sz="6343" spc="-101" dirty="0">
                <a:latin typeface="Calibri"/>
              </a:rPr>
              <a:t>r</a:t>
            </a:r>
            <a:r>
              <a:rPr lang="en-US" sz="6343" dirty="0">
                <a:latin typeface="Calibri"/>
              </a:rPr>
              <a:t>ses</a:t>
            </a:r>
            <a:r>
              <a:rPr lang="en-US" sz="6343" spc="-30" dirty="0">
                <a:latin typeface="Calibri"/>
              </a:rPr>
              <a:t> </a:t>
            </a:r>
            <a:r>
              <a:rPr lang="en-US" sz="6343" dirty="0">
                <a:latin typeface="Calibri"/>
              </a:rPr>
              <a:t>Associ</a:t>
            </a:r>
            <a:r>
              <a:rPr lang="en-US" sz="6343" spc="-50" dirty="0">
                <a:latin typeface="Calibri"/>
              </a:rPr>
              <a:t>a</a:t>
            </a:r>
            <a:r>
              <a:rPr lang="en-US" sz="6343" dirty="0">
                <a:latin typeface="Calibri"/>
              </a:rPr>
              <a:t>tion</a:t>
            </a:r>
            <a:r>
              <a:rPr lang="en-US" sz="6343" spc="-58" dirty="0">
                <a:latin typeface="Calibri"/>
              </a:rPr>
              <a:t> </a:t>
            </a:r>
            <a:r>
              <a:rPr lang="en-US" sz="6343" dirty="0">
                <a:latin typeface="Calibri"/>
              </a:rPr>
              <a:t>an</a:t>
            </a:r>
            <a:r>
              <a:rPr lang="en-US" sz="6343" spc="-22" dirty="0">
                <a:latin typeface="Calibri"/>
              </a:rPr>
              <a:t> </a:t>
            </a:r>
            <a:r>
              <a:rPr lang="en-US" sz="6343" dirty="0">
                <a:latin typeface="Calibri"/>
              </a:rPr>
              <a:t>acc</a:t>
            </a:r>
            <a:r>
              <a:rPr lang="en-US" sz="6343" spc="-69" dirty="0">
                <a:latin typeface="Calibri"/>
              </a:rPr>
              <a:t>r</a:t>
            </a:r>
            <a:r>
              <a:rPr lang="en-US" sz="6343" dirty="0">
                <a:latin typeface="Calibri"/>
              </a:rPr>
              <a:t>edi</a:t>
            </a:r>
            <a:r>
              <a:rPr lang="en-US" sz="6343" spc="-62" dirty="0">
                <a:latin typeface="Calibri"/>
              </a:rPr>
              <a:t>t</a:t>
            </a:r>
            <a:r>
              <a:rPr lang="en-US" sz="6343" dirty="0">
                <a:latin typeface="Calibri"/>
              </a:rPr>
              <a:t>ed </a:t>
            </a:r>
          </a:p>
          <a:p>
            <a:pPr marL="1109585">
              <a:lnSpc>
                <a:spcPts val="7618"/>
              </a:lnSpc>
            </a:pPr>
            <a:r>
              <a:rPr lang="en-US" sz="6337" dirty="0">
                <a:latin typeface="Calibri"/>
              </a:rPr>
              <a:t>app</a:t>
            </a:r>
            <a:r>
              <a:rPr lang="en-US" sz="6337" spc="-93" dirty="0">
                <a:latin typeface="Calibri"/>
              </a:rPr>
              <a:t>r</a:t>
            </a:r>
            <a:r>
              <a:rPr lang="en-US" sz="6337" spc="-24" dirty="0">
                <a:latin typeface="Calibri"/>
              </a:rPr>
              <a:t>o</a:t>
            </a:r>
            <a:r>
              <a:rPr lang="en-US" sz="6337" spc="-62" dirty="0">
                <a:latin typeface="Calibri"/>
              </a:rPr>
              <a:t>v</a:t>
            </a:r>
            <a:r>
              <a:rPr lang="en-US" sz="6337" dirty="0">
                <a:latin typeface="Calibri"/>
              </a:rPr>
              <a:t>er by</a:t>
            </a:r>
            <a:r>
              <a:rPr lang="en-US" sz="6337" spc="-37" dirty="0">
                <a:latin typeface="Calibri"/>
              </a:rPr>
              <a:t> </a:t>
            </a:r>
            <a:r>
              <a:rPr lang="en-US" sz="6337" dirty="0">
                <a:latin typeface="Calibri"/>
              </a:rPr>
              <a:t>the Ameri</a:t>
            </a:r>
            <a:r>
              <a:rPr lang="en-US" sz="6337" spc="-37" dirty="0">
                <a:latin typeface="Calibri"/>
              </a:rPr>
              <a:t>c</a:t>
            </a:r>
            <a:r>
              <a:rPr lang="en-US" sz="6337" dirty="0">
                <a:latin typeface="Calibri"/>
              </a:rPr>
              <a:t>an</a:t>
            </a:r>
            <a:r>
              <a:rPr lang="en-US" sz="6337" spc="-62" dirty="0">
                <a:latin typeface="Calibri"/>
              </a:rPr>
              <a:t> </a:t>
            </a:r>
            <a:r>
              <a:rPr lang="en-US" sz="6337" dirty="0">
                <a:latin typeface="Calibri"/>
              </a:rPr>
              <a:t>Nu</a:t>
            </a:r>
            <a:r>
              <a:rPr lang="en-US" sz="6337" spc="-93" dirty="0">
                <a:latin typeface="Calibri"/>
              </a:rPr>
              <a:t>r</a:t>
            </a:r>
            <a:r>
              <a:rPr lang="en-US" sz="6337" dirty="0">
                <a:latin typeface="Calibri"/>
              </a:rPr>
              <a:t>ses </a:t>
            </a:r>
          </a:p>
          <a:p>
            <a:pPr marL="364234">
              <a:lnSpc>
                <a:spcPts val="7616"/>
              </a:lnSpc>
            </a:pPr>
            <a:r>
              <a:rPr lang="en-US" sz="6343" dirty="0">
                <a:latin typeface="Calibri"/>
              </a:rPr>
              <a:t>C</a:t>
            </a:r>
            <a:r>
              <a:rPr lang="en-US" sz="6343" spc="-82" dirty="0">
                <a:latin typeface="Calibri"/>
              </a:rPr>
              <a:t>r</a:t>
            </a:r>
            <a:r>
              <a:rPr lang="en-US" sz="6343" dirty="0">
                <a:latin typeface="Calibri"/>
              </a:rPr>
              <a:t>ede</a:t>
            </a:r>
            <a:r>
              <a:rPr lang="en-US" sz="6343" spc="-56" dirty="0">
                <a:latin typeface="Calibri"/>
              </a:rPr>
              <a:t>n</a:t>
            </a:r>
            <a:r>
              <a:rPr lang="en-US" sz="6343" dirty="0">
                <a:latin typeface="Calibri"/>
              </a:rPr>
              <a:t>tialing</a:t>
            </a:r>
            <a:r>
              <a:rPr lang="en-US" sz="6343" spc="-43" dirty="0">
                <a:latin typeface="Calibri"/>
              </a:rPr>
              <a:t> </a:t>
            </a:r>
            <a:r>
              <a:rPr lang="en-US" sz="6343" dirty="0">
                <a:latin typeface="Calibri"/>
              </a:rPr>
              <a:t>Ce</a:t>
            </a:r>
            <a:r>
              <a:rPr lang="en-US" sz="6343" spc="-56" dirty="0">
                <a:latin typeface="Calibri"/>
              </a:rPr>
              <a:t>n</a:t>
            </a:r>
            <a:r>
              <a:rPr lang="en-US" sz="6343" spc="-62" dirty="0">
                <a:latin typeface="Calibri"/>
              </a:rPr>
              <a:t>t</a:t>
            </a:r>
            <a:r>
              <a:rPr lang="en-US" sz="6343" dirty="0">
                <a:latin typeface="Calibri"/>
              </a:rPr>
              <a:t>e</a:t>
            </a:r>
            <a:r>
              <a:rPr lang="en-US" sz="6343" spc="284" dirty="0">
                <a:latin typeface="Calibri"/>
              </a:rPr>
              <a:t>r</a:t>
            </a:r>
            <a:r>
              <a:rPr lang="en-US" sz="6343" spc="-373" dirty="0">
                <a:latin typeface="Calibri"/>
              </a:rPr>
              <a:t>’</a:t>
            </a:r>
            <a:r>
              <a:rPr lang="en-US" sz="6343" dirty="0">
                <a:latin typeface="Calibri"/>
              </a:rPr>
              <a:t>s</a:t>
            </a:r>
            <a:r>
              <a:rPr lang="en-US" sz="6343" spc="-62" dirty="0">
                <a:latin typeface="Calibri"/>
              </a:rPr>
              <a:t> </a:t>
            </a:r>
            <a:r>
              <a:rPr lang="en-US" sz="6343" dirty="0">
                <a:latin typeface="Calibri"/>
              </a:rPr>
              <a:t>Comm</a:t>
            </a:r>
            <a:r>
              <a:rPr lang="en-US" sz="6343" spc="-19" dirty="0">
                <a:latin typeface="Calibri"/>
              </a:rPr>
              <a:t>i</a:t>
            </a:r>
            <a:r>
              <a:rPr lang="en-US" sz="6343" dirty="0">
                <a:latin typeface="Calibri"/>
              </a:rPr>
              <a:t>ssion</a:t>
            </a:r>
            <a:r>
              <a:rPr lang="en-US" sz="6343" spc="-30" dirty="0">
                <a:latin typeface="Calibri"/>
              </a:rPr>
              <a:t> </a:t>
            </a:r>
            <a:r>
              <a:rPr lang="en-US" sz="6343" dirty="0">
                <a:latin typeface="Calibri"/>
              </a:rPr>
              <a:t>on </a:t>
            </a:r>
          </a:p>
          <a:p>
            <a:pPr marL="4284915">
              <a:lnSpc>
                <a:spcPts val="7620"/>
              </a:lnSpc>
            </a:pPr>
            <a:r>
              <a:rPr lang="en-US" sz="6337" dirty="0">
                <a:latin typeface="Calibri"/>
              </a:rPr>
              <a:t>Acc</a:t>
            </a:r>
            <a:r>
              <a:rPr lang="en-US" sz="6337" spc="-69" dirty="0">
                <a:latin typeface="Calibri"/>
              </a:rPr>
              <a:t>r</a:t>
            </a:r>
            <a:r>
              <a:rPr lang="en-US" sz="6337" dirty="0">
                <a:latin typeface="Calibri"/>
              </a:rPr>
              <a:t>edi</a:t>
            </a:r>
            <a:r>
              <a:rPr lang="en-US" sz="6337" spc="-50" dirty="0">
                <a:latin typeface="Calibri"/>
              </a:rPr>
              <a:t>t</a:t>
            </a:r>
            <a:r>
              <a:rPr lang="en-US" sz="6337" spc="-56" dirty="0">
                <a:latin typeface="Calibri"/>
              </a:rPr>
              <a:t>a</a:t>
            </a:r>
            <a:r>
              <a:rPr lang="en-US" sz="6337" dirty="0">
                <a:latin typeface="Calibri"/>
              </a:rPr>
              <a:t>tion.</a:t>
            </a:r>
          </a:p>
        </p:txBody>
      </p:sp>
      <p:sp>
        <p:nvSpPr>
          <p:cNvPr id="108" name="Rectangle 108"/>
          <p:cNvSpPr/>
          <p:nvPr/>
        </p:nvSpPr>
        <p:spPr>
          <a:xfrm>
            <a:off x="3718188" y="10251267"/>
            <a:ext cx="10851625" cy="889924"/>
          </a:xfrm>
          <a:prstGeom prst="rect">
            <a:avLst/>
          </a:prstGeom>
        </p:spPr>
        <p:txBody>
          <a:bodyPr wrap="none" lIns="0" tIns="0" rIns="0" bIns="0">
            <a:spAutoFit/>
          </a:bodyPr>
          <a:lstStyle/>
          <a:p>
            <a:r>
              <a:rPr lang="en-US" sz="5783" dirty="0">
                <a:latin typeface="Calibri"/>
              </a:rPr>
              <a:t>This activity p</a:t>
            </a:r>
            <a:r>
              <a:rPr lang="en-US" sz="5783" spc="-80" dirty="0">
                <a:latin typeface="Calibri"/>
              </a:rPr>
              <a:t>r</a:t>
            </a:r>
            <a:r>
              <a:rPr lang="en-US" sz="5783" spc="-22" dirty="0">
                <a:latin typeface="Calibri"/>
              </a:rPr>
              <a:t>o</a:t>
            </a:r>
            <a:r>
              <a:rPr lang="en-US" sz="5783" dirty="0">
                <a:latin typeface="Calibri"/>
              </a:rPr>
              <a:t>vides</a:t>
            </a:r>
            <a:r>
              <a:rPr lang="en-US" sz="5783" spc="-21" dirty="0">
                <a:latin typeface="Calibri"/>
              </a:rPr>
              <a:t> </a:t>
            </a:r>
            <a:r>
              <a:rPr lang="en-US" sz="5783" u="sng" spc="1323" dirty="0">
                <a:latin typeface="Calibri"/>
              </a:rPr>
              <a:t>1</a:t>
            </a:r>
            <a:r>
              <a:rPr lang="en-US" sz="5783" spc="-50" dirty="0">
                <a:latin typeface="Calibri"/>
              </a:rPr>
              <a:t>c</a:t>
            </a:r>
            <a:r>
              <a:rPr lang="en-US" sz="5783" dirty="0">
                <a:latin typeface="Calibri"/>
              </a:rPr>
              <a:t>o</a:t>
            </a:r>
            <a:r>
              <a:rPr lang="en-US" sz="5783" spc="-34" dirty="0">
                <a:latin typeface="Calibri"/>
              </a:rPr>
              <a:t>n</a:t>
            </a:r>
            <a:r>
              <a:rPr lang="en-US" sz="5783" spc="-80" dirty="0">
                <a:latin typeface="Calibri"/>
              </a:rPr>
              <a:t>t</a:t>
            </a:r>
            <a:r>
              <a:rPr lang="en-US" sz="5783" dirty="0">
                <a:latin typeface="Calibri"/>
              </a:rPr>
              <a:t>act hou</a:t>
            </a:r>
            <a:r>
              <a:rPr lang="en-US" sz="5783" spc="-582" dirty="0">
                <a:latin typeface="Calibri"/>
              </a:rPr>
              <a:t>r</a:t>
            </a:r>
            <a:r>
              <a:rPr lang="en-US" sz="5783" dirty="0">
                <a:latin typeface="Calibri"/>
              </a:rPr>
              <a:t>.</a:t>
            </a:r>
          </a:p>
        </p:txBody>
      </p:sp>
      <p:sp>
        <p:nvSpPr>
          <p:cNvPr id="109" name="Rectangle 109"/>
          <p:cNvSpPr/>
          <p:nvPr/>
        </p:nvSpPr>
        <p:spPr>
          <a:xfrm>
            <a:off x="1713601" y="-130404"/>
            <a:ext cx="14860798" cy="2530821"/>
          </a:xfrm>
          <a:prstGeom prst="rect">
            <a:avLst/>
          </a:prstGeom>
        </p:spPr>
        <p:txBody>
          <a:bodyPr wrap="none" lIns="0" tIns="0" rIns="0" bIns="0">
            <a:spAutoFit/>
          </a:bodyPr>
          <a:lstStyle/>
          <a:p>
            <a:pPr algn="ctr"/>
            <a:r>
              <a:rPr lang="en-US" sz="8225" b="1" dirty="0">
                <a:solidFill>
                  <a:srgbClr val="FFFFFF"/>
                </a:solidFill>
                <a:latin typeface="Calibri-Bold"/>
              </a:rPr>
              <a:t>Gen</a:t>
            </a:r>
            <a:r>
              <a:rPr lang="en-US" sz="8225" b="1" spc="-32" dirty="0">
                <a:solidFill>
                  <a:srgbClr val="FFFFFF"/>
                </a:solidFill>
                <a:latin typeface="Calibri-Bold"/>
              </a:rPr>
              <a:t>e</a:t>
            </a:r>
            <a:r>
              <a:rPr lang="en-US" sz="8225" b="1" dirty="0">
                <a:solidFill>
                  <a:srgbClr val="FFFFFF"/>
                </a:solidFill>
                <a:latin typeface="Calibri-Bold"/>
              </a:rPr>
              <a:t>ti</a:t>
            </a:r>
            <a:r>
              <a:rPr lang="en-US" sz="8225" b="1" spc="-24" dirty="0">
                <a:solidFill>
                  <a:srgbClr val="FFFFFF"/>
                </a:solidFill>
                <a:latin typeface="Calibri-Bold"/>
              </a:rPr>
              <a:t>c</a:t>
            </a:r>
            <a:r>
              <a:rPr lang="en-US" sz="8225" b="1" dirty="0">
                <a:solidFill>
                  <a:srgbClr val="FFFFFF"/>
                </a:solidFill>
                <a:latin typeface="Calibri-Bold"/>
              </a:rPr>
              <a:t> N</a:t>
            </a:r>
            <a:r>
              <a:rPr lang="en-US" sz="8225" b="1" spc="-123" dirty="0">
                <a:solidFill>
                  <a:srgbClr val="FFFFFF"/>
                </a:solidFill>
                <a:latin typeface="Calibri-Bold"/>
              </a:rPr>
              <a:t>a</a:t>
            </a:r>
            <a:r>
              <a:rPr lang="en-US" sz="8225" b="1" dirty="0">
                <a:solidFill>
                  <a:srgbClr val="FFFFFF"/>
                </a:solidFill>
                <a:latin typeface="Calibri-Bold"/>
              </a:rPr>
              <a:t>vi</a:t>
            </a:r>
            <a:r>
              <a:rPr lang="en-US" sz="8225" b="1" spc="-138" dirty="0">
                <a:solidFill>
                  <a:srgbClr val="FFFFFF"/>
                </a:solidFill>
                <a:latin typeface="Calibri-Bold"/>
              </a:rPr>
              <a:t>g</a:t>
            </a:r>
            <a:r>
              <a:rPr lang="en-US" sz="8225" b="1" spc="-97" dirty="0">
                <a:solidFill>
                  <a:srgbClr val="FFFFFF"/>
                </a:solidFill>
                <a:latin typeface="Calibri-Bold"/>
              </a:rPr>
              <a:t>a</a:t>
            </a:r>
            <a:r>
              <a:rPr lang="en-US" sz="8225" b="1" dirty="0">
                <a:solidFill>
                  <a:srgbClr val="FFFFFF"/>
                </a:solidFill>
                <a:latin typeface="Calibri-Bold"/>
              </a:rPr>
              <a:t>ti</a:t>
            </a:r>
            <a:r>
              <a:rPr lang="en-US" sz="8225" b="1" spc="-32" dirty="0">
                <a:solidFill>
                  <a:srgbClr val="FFFFFF"/>
                </a:solidFill>
                <a:latin typeface="Calibri-Bold"/>
              </a:rPr>
              <a:t>o</a:t>
            </a:r>
            <a:r>
              <a:rPr lang="en-US" sz="8225" b="1" dirty="0">
                <a:solidFill>
                  <a:srgbClr val="FFFFFF"/>
                </a:solidFill>
                <a:latin typeface="Calibri-Bold"/>
              </a:rPr>
              <a:t>n:</a:t>
            </a:r>
            <a:r>
              <a:rPr lang="en-US" sz="8225" b="1" spc="-82" dirty="0">
                <a:solidFill>
                  <a:srgbClr val="FFFFFF"/>
                </a:solidFill>
                <a:latin typeface="Calibri-Bold"/>
              </a:rPr>
              <a:t> </a:t>
            </a:r>
            <a:r>
              <a:rPr lang="en-US" sz="8225" b="1" spc="-715" dirty="0">
                <a:solidFill>
                  <a:srgbClr val="FFFFFF"/>
                </a:solidFill>
                <a:latin typeface="Calibri-Bold"/>
              </a:rPr>
              <a:t>T</a:t>
            </a:r>
            <a:r>
              <a:rPr lang="en-US" sz="8225" b="1" dirty="0">
                <a:solidFill>
                  <a:srgbClr val="FFFFFF"/>
                </a:solidFill>
                <a:latin typeface="Calibri-Bold"/>
              </a:rPr>
              <a:t>o</a:t>
            </a:r>
            <a:r>
              <a:rPr lang="en-US" sz="8225" b="1" spc="-24" dirty="0">
                <a:solidFill>
                  <a:srgbClr val="FFFFFF"/>
                </a:solidFill>
                <a:latin typeface="Calibri-Bold"/>
              </a:rPr>
              <a:t>o</a:t>
            </a:r>
            <a:r>
              <a:rPr lang="en-US" sz="8225" b="1" dirty="0">
                <a:solidFill>
                  <a:srgbClr val="FFFFFF"/>
                </a:solidFill>
                <a:latin typeface="Calibri-Bold"/>
              </a:rPr>
              <a:t>ls</a:t>
            </a:r>
            <a:r>
              <a:rPr lang="en-US" sz="8225" b="1" spc="-41" dirty="0">
                <a:solidFill>
                  <a:srgbClr val="FFFFFF"/>
                </a:solidFill>
                <a:latin typeface="Calibri-Bold"/>
              </a:rPr>
              <a:t> </a:t>
            </a:r>
            <a:r>
              <a:rPr lang="en-US" sz="8225" b="1" spc="-131" dirty="0">
                <a:solidFill>
                  <a:srgbClr val="FFFFFF"/>
                </a:solidFill>
                <a:latin typeface="Calibri-Bold"/>
              </a:rPr>
              <a:t>f</a:t>
            </a:r>
            <a:r>
              <a:rPr lang="en-US" sz="8225" b="1" dirty="0">
                <a:solidFill>
                  <a:srgbClr val="FFFFFF"/>
                </a:solidFill>
                <a:latin typeface="Calibri-Bold"/>
              </a:rPr>
              <a:t>or </a:t>
            </a:r>
            <a:r>
              <a:rPr lang="en-US" sz="8225" b="1" spc="-90" dirty="0">
                <a:solidFill>
                  <a:srgbClr val="FFFFFF"/>
                </a:solidFill>
                <a:latin typeface="Calibri-Bold"/>
              </a:rPr>
              <a:t>y</a:t>
            </a:r>
            <a:r>
              <a:rPr lang="en-US" sz="8225" b="1" dirty="0">
                <a:solidFill>
                  <a:srgbClr val="FFFFFF"/>
                </a:solidFill>
                <a:latin typeface="Calibri-Bold"/>
              </a:rPr>
              <a:t>our </a:t>
            </a:r>
          </a:p>
          <a:p>
            <a:pPr algn="ctr"/>
            <a:r>
              <a:rPr lang="en-US" sz="8221" b="1" dirty="0">
                <a:solidFill>
                  <a:srgbClr val="FFFFFF"/>
                </a:solidFill>
                <a:latin typeface="Calibri-Bold"/>
              </a:rPr>
              <a:t>P</a:t>
            </a:r>
            <a:r>
              <a:rPr lang="en-US" sz="8221" b="1" spc="-189" dirty="0">
                <a:solidFill>
                  <a:srgbClr val="FFFFFF"/>
                </a:solidFill>
                <a:latin typeface="Calibri-Bold"/>
              </a:rPr>
              <a:t>r</a:t>
            </a:r>
            <a:r>
              <a:rPr lang="en-US" sz="8221" b="1" dirty="0">
                <a:solidFill>
                  <a:srgbClr val="FFFFFF"/>
                </a:solidFill>
                <a:latin typeface="Calibri-Bold"/>
              </a:rPr>
              <a:t>actice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452467" y="4357446"/>
            <a:ext cx="4495141" cy="1421928"/>
          </a:xfrm>
          <a:prstGeom prst="rect">
            <a:avLst/>
          </a:prstGeom>
          <a:noFill/>
        </p:spPr>
        <p:txBody>
          <a:bodyPr wrap="none" rtlCol="0">
            <a:spAutoFit/>
          </a:bodyPr>
          <a:lstStyle/>
          <a:p>
            <a:pPr algn="r">
              <a:lnSpc>
                <a:spcPct val="90000"/>
              </a:lnSpc>
            </a:pPr>
            <a:r>
              <a:rPr lang="en-US" sz="9600" dirty="0">
                <a:latin typeface="Arial"/>
                <a:cs typeface="Arial"/>
              </a:rPr>
              <a:t>Existing</a:t>
            </a:r>
          </a:p>
        </p:txBody>
      </p:sp>
      <p:sp>
        <p:nvSpPr>
          <p:cNvPr id="17" name="TextBox 16"/>
          <p:cNvSpPr txBox="1"/>
          <p:nvPr/>
        </p:nvSpPr>
        <p:spPr>
          <a:xfrm>
            <a:off x="9452467" y="2995355"/>
            <a:ext cx="6276078" cy="1421928"/>
          </a:xfrm>
          <a:prstGeom prst="rect">
            <a:avLst/>
          </a:prstGeom>
          <a:noFill/>
        </p:spPr>
        <p:txBody>
          <a:bodyPr wrap="none" rtlCol="0">
            <a:spAutoFit/>
          </a:bodyPr>
          <a:lstStyle/>
          <a:p>
            <a:pPr algn="r">
              <a:lnSpc>
                <a:spcPct val="90000"/>
              </a:lnSpc>
            </a:pPr>
            <a:r>
              <a:rPr lang="en-US" sz="9600" dirty="0">
                <a:solidFill>
                  <a:schemeClr val="tx2"/>
                </a:solidFill>
                <a:latin typeface="Arial"/>
                <a:cs typeface="Arial"/>
              </a:rPr>
              <a:t>Leveraging</a:t>
            </a:r>
          </a:p>
        </p:txBody>
      </p:sp>
      <p:sp>
        <p:nvSpPr>
          <p:cNvPr id="18" name="TextBox 17"/>
          <p:cNvSpPr txBox="1"/>
          <p:nvPr/>
        </p:nvSpPr>
        <p:spPr>
          <a:xfrm>
            <a:off x="9452467" y="5593759"/>
            <a:ext cx="6069290" cy="1421928"/>
          </a:xfrm>
          <a:prstGeom prst="rect">
            <a:avLst/>
          </a:prstGeom>
          <a:noFill/>
        </p:spPr>
        <p:txBody>
          <a:bodyPr wrap="none" rtlCol="0">
            <a:spAutoFit/>
          </a:bodyPr>
          <a:lstStyle/>
          <a:p>
            <a:pPr algn="r">
              <a:lnSpc>
                <a:spcPct val="90000"/>
              </a:lnSpc>
            </a:pPr>
            <a:r>
              <a:rPr lang="en-US" sz="9600" dirty="0">
                <a:solidFill>
                  <a:schemeClr val="tx2"/>
                </a:solidFill>
                <a:latin typeface="Arial"/>
                <a:cs typeface="Arial"/>
              </a:rPr>
              <a:t>Resources</a:t>
            </a:r>
          </a:p>
        </p:txBody>
      </p:sp>
      <p:sp>
        <p:nvSpPr>
          <p:cNvPr id="19" name="TextBox 18"/>
          <p:cNvSpPr txBox="1"/>
          <p:nvPr/>
        </p:nvSpPr>
        <p:spPr>
          <a:xfrm>
            <a:off x="9703720" y="8375987"/>
            <a:ext cx="7596012" cy="1615835"/>
          </a:xfrm>
          <a:prstGeom prst="rect">
            <a:avLst/>
          </a:prstGeom>
          <a:noFill/>
        </p:spPr>
        <p:txBody>
          <a:bodyPr wrap="square" lIns="137168" tIns="68584" rIns="137168" bIns="68584" rtlCol="0">
            <a:spAutoFit/>
          </a:bodyPr>
          <a:lstStyle/>
          <a:p>
            <a:pPr lvl="0" algn="r"/>
            <a:r>
              <a:rPr lang="en-US" sz="2400" dirty="0">
                <a:ea typeface="Arial"/>
                <a:cs typeface="Arial"/>
              </a:rPr>
              <a:t>Sayoni Lahiri, MS, CGC</a:t>
            </a:r>
            <a:br>
              <a:rPr lang="en-US" sz="2400" dirty="0">
                <a:ea typeface="Arial"/>
                <a:cs typeface="Arial"/>
              </a:rPr>
            </a:br>
            <a:r>
              <a:rPr lang="en-US" sz="2400" dirty="0">
                <a:ea typeface="Arial"/>
                <a:cs typeface="Arial"/>
              </a:rPr>
              <a:t>Certified Genetic Counselor</a:t>
            </a:r>
          </a:p>
          <a:p>
            <a:pPr algn="r"/>
            <a:r>
              <a:rPr lang="en-US" sz="2400" dirty="0">
                <a:ea typeface="Arial"/>
                <a:cs typeface="Arial"/>
              </a:rPr>
              <a:t>UT Southwestern Medical Center</a:t>
            </a:r>
          </a:p>
          <a:p>
            <a:pPr algn="r"/>
            <a:r>
              <a:rPr lang="en-US" sz="2400" dirty="0">
                <a:ea typeface="Arial"/>
                <a:cs typeface="Arial"/>
                <a:hlinkClick r:id="rId3"/>
              </a:rPr>
              <a:t>Sayoni.Lahiri@utsw.edu</a:t>
            </a:r>
            <a:endParaRPr lang="en-US" sz="2400" dirty="0">
              <a:ea typeface="Arial"/>
              <a:cs typeface="Arial"/>
            </a:endParaRPr>
          </a:p>
        </p:txBody>
      </p:sp>
      <p:sp>
        <p:nvSpPr>
          <p:cNvPr id="20" name="Rectangle 19"/>
          <p:cNvSpPr/>
          <p:nvPr/>
        </p:nvSpPr>
        <p:spPr>
          <a:xfrm>
            <a:off x="9146833" y="620367"/>
            <a:ext cx="9141167" cy="1801263"/>
          </a:xfrm>
          <a:prstGeom prst="rect">
            <a:avLst/>
          </a:prstGeom>
          <a:solidFill>
            <a:schemeClr val="accent1">
              <a:alpha val="7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4"/>
          </a:p>
        </p:txBody>
      </p:sp>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6" b="26"/>
          <a:stretch>
            <a:fillRect/>
          </a:stretch>
        </p:blipFill>
        <p:spPr/>
      </p:pic>
    </p:spTree>
    <p:extLst>
      <p:ext uri="{BB962C8B-B14F-4D97-AF65-F5344CB8AC3E}">
        <p14:creationId xmlns:p14="http://schemas.microsoft.com/office/powerpoint/2010/main" val="2481992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 y="4072"/>
            <a:ext cx="18280854" cy="1988345"/>
          </a:xfrm>
        </p:spPr>
        <p:txBody>
          <a:bodyPr>
            <a:normAutofit/>
          </a:bodyPr>
          <a:lstStyle/>
          <a:p>
            <a:r>
              <a:rPr lang="en-US" sz="5400" dirty="0"/>
              <a:t>Outline Your Roadmaps &amp; Fill in the Gaps</a:t>
            </a:r>
          </a:p>
        </p:txBody>
      </p:sp>
      <p:sp>
        <p:nvSpPr>
          <p:cNvPr id="5" name="Down Arrow 12">
            <a:extLst>
              <a:ext uri="{FF2B5EF4-FFF2-40B4-BE49-F238E27FC236}">
                <a16:creationId xmlns:a16="http://schemas.microsoft.com/office/drawing/2014/main" id="{4407E89B-5D46-41A4-847A-B9C7823525F2}"/>
              </a:ext>
            </a:extLst>
          </p:cNvPr>
          <p:cNvSpPr>
            <a:spLocks noGrp="1"/>
          </p:cNvSpPr>
          <p:nvPr>
            <p:ph idx="1"/>
          </p:nvPr>
        </p:nvSpPr>
        <p:spPr>
          <a:xfrm>
            <a:off x="2136732" y="6203042"/>
            <a:ext cx="2440056" cy="99470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marL="0" indent="0">
              <a:buNone/>
            </a:pPr>
            <a:r>
              <a:rPr lang="en-US" dirty="0"/>
              <a:t>   </a:t>
            </a:r>
          </a:p>
        </p:txBody>
      </p:sp>
      <p:sp>
        <p:nvSpPr>
          <p:cNvPr id="7" name="Notched Right Arrow 6"/>
          <p:cNvSpPr/>
          <p:nvPr/>
        </p:nvSpPr>
        <p:spPr>
          <a:xfrm>
            <a:off x="4282261" y="7161038"/>
            <a:ext cx="10039073" cy="141163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026" name="Picture 2" descr="Image result for black and white graphic for patien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9377" y="7161038"/>
            <a:ext cx="1448339" cy="14483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4426687" y="6700391"/>
            <a:ext cx="2171700" cy="2185988"/>
          </a:xfrm>
          <a:prstGeom prst="rect">
            <a:avLst/>
          </a:prstGeom>
        </p:spPr>
      </p:pic>
      <p:pic>
        <p:nvPicPr>
          <p:cNvPr id="1034" name="Picture 10" descr="arrow, bottom, business, finance, right, trend ic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162654" y="7793384"/>
            <a:ext cx="3206972" cy="32069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rrow, business, finance, right, trend, up ic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95086" y="7491641"/>
            <a:ext cx="3206972" cy="320697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333215" y="7571071"/>
            <a:ext cx="620202" cy="5915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18" name="Oval 17"/>
          <p:cNvSpPr/>
          <p:nvPr/>
        </p:nvSpPr>
        <p:spPr>
          <a:xfrm>
            <a:off x="8484575" y="7571071"/>
            <a:ext cx="620202" cy="5915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19" name="Oval 18"/>
          <p:cNvSpPr/>
          <p:nvPr/>
        </p:nvSpPr>
        <p:spPr>
          <a:xfrm>
            <a:off x="11213328" y="7551497"/>
            <a:ext cx="620202" cy="5915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11" name="TextBox 10"/>
          <p:cNvSpPr txBox="1"/>
          <p:nvPr/>
        </p:nvSpPr>
        <p:spPr>
          <a:xfrm>
            <a:off x="5802897" y="6293990"/>
            <a:ext cx="2090950" cy="461665"/>
          </a:xfrm>
          <a:prstGeom prst="rect">
            <a:avLst/>
          </a:prstGeom>
          <a:noFill/>
        </p:spPr>
        <p:txBody>
          <a:bodyPr wrap="square" rtlCol="0">
            <a:spAutoFit/>
          </a:bodyPr>
          <a:lstStyle/>
          <a:p>
            <a:pPr algn="ctr"/>
            <a:r>
              <a:rPr lang="en-US" sz="2400" b="1" dirty="0"/>
              <a:t>Awareness</a:t>
            </a:r>
          </a:p>
        </p:txBody>
      </p:sp>
      <p:sp>
        <p:nvSpPr>
          <p:cNvPr id="24" name="TextBox 23"/>
          <p:cNvSpPr txBox="1"/>
          <p:nvPr/>
        </p:nvSpPr>
        <p:spPr>
          <a:xfrm>
            <a:off x="6809855" y="8651700"/>
            <a:ext cx="4128758" cy="1569660"/>
          </a:xfrm>
          <a:prstGeom prst="rect">
            <a:avLst/>
          </a:prstGeom>
          <a:noFill/>
        </p:spPr>
        <p:txBody>
          <a:bodyPr wrap="square" rtlCol="0">
            <a:spAutoFit/>
          </a:bodyPr>
          <a:lstStyle/>
          <a:p>
            <a:pPr algn="ctr"/>
            <a:r>
              <a:rPr lang="en-US" sz="2400" b="1" dirty="0"/>
              <a:t>Genetic Education/ Counseling</a:t>
            </a:r>
          </a:p>
          <a:p>
            <a:pPr algn="ctr"/>
            <a:r>
              <a:rPr lang="en-US" sz="2400" b="1" dirty="0"/>
              <a:t> &amp;</a:t>
            </a:r>
          </a:p>
          <a:p>
            <a:pPr algn="ctr"/>
            <a:r>
              <a:rPr lang="en-US" sz="2400" b="1" dirty="0"/>
              <a:t>Genetic Testing</a:t>
            </a:r>
          </a:p>
        </p:txBody>
      </p:sp>
      <p:sp>
        <p:nvSpPr>
          <p:cNvPr id="25" name="TextBox 24"/>
          <p:cNvSpPr txBox="1"/>
          <p:nvPr/>
        </p:nvSpPr>
        <p:spPr>
          <a:xfrm>
            <a:off x="10602396" y="6319643"/>
            <a:ext cx="1789044" cy="461665"/>
          </a:xfrm>
          <a:prstGeom prst="rect">
            <a:avLst/>
          </a:prstGeom>
          <a:noFill/>
        </p:spPr>
        <p:txBody>
          <a:bodyPr wrap="square" rtlCol="0">
            <a:spAutoFit/>
          </a:bodyPr>
          <a:lstStyle/>
          <a:p>
            <a:pPr algn="ctr"/>
            <a:r>
              <a:rPr lang="en-US" sz="2400" b="1" dirty="0"/>
              <a:t>Follow Up</a:t>
            </a:r>
          </a:p>
        </p:txBody>
      </p:sp>
      <p:grpSp>
        <p:nvGrpSpPr>
          <p:cNvPr id="17" name="Group 16">
            <a:extLst>
              <a:ext uri="{FF2B5EF4-FFF2-40B4-BE49-F238E27FC236}">
                <a16:creationId xmlns:a16="http://schemas.microsoft.com/office/drawing/2014/main" id="{F9CBA49F-1B02-4BAE-BD14-80C774F4AE16}"/>
              </a:ext>
            </a:extLst>
          </p:cNvPr>
          <p:cNvGrpSpPr/>
          <p:nvPr/>
        </p:nvGrpSpPr>
        <p:grpSpPr>
          <a:xfrm>
            <a:off x="1257300" y="2466302"/>
            <a:ext cx="5973153" cy="3717737"/>
            <a:chOff x="838200" y="806001"/>
            <a:chExt cx="3982102" cy="2478491"/>
          </a:xfrm>
        </p:grpSpPr>
        <p:sp>
          <p:nvSpPr>
            <p:cNvPr id="13" name="TextBox 12"/>
            <p:cNvSpPr txBox="1"/>
            <p:nvPr/>
          </p:nvSpPr>
          <p:spPr>
            <a:xfrm>
              <a:off x="3705467" y="1662990"/>
              <a:ext cx="1114835" cy="307777"/>
            </a:xfrm>
            <a:prstGeom prst="rect">
              <a:avLst/>
            </a:prstGeom>
            <a:noFill/>
          </p:spPr>
          <p:txBody>
            <a:bodyPr wrap="none" rtlCol="0">
              <a:spAutoFit/>
            </a:bodyPr>
            <a:lstStyle/>
            <a:p>
              <a:r>
                <a:rPr lang="en-US" sz="2400" b="1" dirty="0"/>
                <a:t>Screening</a:t>
              </a:r>
            </a:p>
          </p:txBody>
        </p:sp>
        <p:grpSp>
          <p:nvGrpSpPr>
            <p:cNvPr id="16" name="Group 15">
              <a:extLst>
                <a:ext uri="{FF2B5EF4-FFF2-40B4-BE49-F238E27FC236}">
                  <a16:creationId xmlns:a16="http://schemas.microsoft.com/office/drawing/2014/main" id="{C2947D9E-0D41-4227-8136-F4087C289C35}"/>
                </a:ext>
              </a:extLst>
            </p:cNvPr>
            <p:cNvGrpSpPr/>
            <p:nvPr/>
          </p:nvGrpSpPr>
          <p:grpSpPr>
            <a:xfrm>
              <a:off x="838200" y="806001"/>
              <a:ext cx="2799280" cy="2478491"/>
              <a:chOff x="838200" y="806001"/>
              <a:chExt cx="2799280" cy="2478491"/>
            </a:xfrm>
          </p:grpSpPr>
          <p:sp>
            <p:nvSpPr>
              <p:cNvPr id="4" name="Shape 3">
                <a:extLst>
                  <a:ext uri="{FF2B5EF4-FFF2-40B4-BE49-F238E27FC236}">
                    <a16:creationId xmlns:a16="http://schemas.microsoft.com/office/drawing/2014/main" id="{E2B15630-1650-43A6-B7C3-E168263E91E1}"/>
                  </a:ext>
                </a:extLst>
              </p:cNvPr>
              <p:cNvSpPr/>
              <p:nvPr/>
            </p:nvSpPr>
            <p:spPr>
              <a:xfrm>
                <a:off x="838200" y="1988803"/>
                <a:ext cx="2799280" cy="1295689"/>
              </a:xfrm>
              <a:prstGeom prst="funnel">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grpSp>
            <p:nvGrpSpPr>
              <p:cNvPr id="15" name="Group 14">
                <a:extLst>
                  <a:ext uri="{FF2B5EF4-FFF2-40B4-BE49-F238E27FC236}">
                    <a16:creationId xmlns:a16="http://schemas.microsoft.com/office/drawing/2014/main" id="{90C266CD-FFBD-4812-8E27-4EA0DD7F37C3}"/>
                  </a:ext>
                </a:extLst>
              </p:cNvPr>
              <p:cNvGrpSpPr/>
              <p:nvPr/>
            </p:nvGrpSpPr>
            <p:grpSpPr>
              <a:xfrm>
                <a:off x="1424488" y="806001"/>
                <a:ext cx="2165822" cy="1733594"/>
                <a:chOff x="6176694" y="1323894"/>
                <a:chExt cx="2165822" cy="1733594"/>
              </a:xfrm>
            </p:grpSpPr>
            <p:grpSp>
              <p:nvGrpSpPr>
                <p:cNvPr id="14" name="Group 13">
                  <a:extLst>
                    <a:ext uri="{FF2B5EF4-FFF2-40B4-BE49-F238E27FC236}">
                      <a16:creationId xmlns:a16="http://schemas.microsoft.com/office/drawing/2014/main" id="{633990F3-D9A4-4AEE-9572-801D8A217A2D}"/>
                    </a:ext>
                  </a:extLst>
                </p:cNvPr>
                <p:cNvGrpSpPr/>
                <p:nvPr/>
              </p:nvGrpSpPr>
              <p:grpSpPr>
                <a:xfrm>
                  <a:off x="6176694" y="1323894"/>
                  <a:ext cx="2084266" cy="1733594"/>
                  <a:chOff x="6176694" y="1323894"/>
                  <a:chExt cx="2084266" cy="1733594"/>
                </a:xfrm>
              </p:grpSpPr>
              <p:grpSp>
                <p:nvGrpSpPr>
                  <p:cNvPr id="12" name="Group 11">
                    <a:extLst>
                      <a:ext uri="{FF2B5EF4-FFF2-40B4-BE49-F238E27FC236}">
                        <a16:creationId xmlns:a16="http://schemas.microsoft.com/office/drawing/2014/main" id="{0F01E7D0-A2EB-480F-956C-CED60D86586A}"/>
                      </a:ext>
                    </a:extLst>
                  </p:cNvPr>
                  <p:cNvGrpSpPr/>
                  <p:nvPr/>
                </p:nvGrpSpPr>
                <p:grpSpPr>
                  <a:xfrm>
                    <a:off x="6176694" y="1323894"/>
                    <a:ext cx="2084266" cy="1733594"/>
                    <a:chOff x="6176694" y="1323894"/>
                    <a:chExt cx="2084266" cy="1733594"/>
                  </a:xfrm>
                </p:grpSpPr>
                <p:grpSp>
                  <p:nvGrpSpPr>
                    <p:cNvPr id="6" name="Group 5">
                      <a:extLst>
                        <a:ext uri="{FF2B5EF4-FFF2-40B4-BE49-F238E27FC236}">
                          <a16:creationId xmlns:a16="http://schemas.microsoft.com/office/drawing/2014/main" id="{82802FA5-5956-45AB-A261-42DFF8ED27C8}"/>
                        </a:ext>
                      </a:extLst>
                    </p:cNvPr>
                    <p:cNvGrpSpPr/>
                    <p:nvPr/>
                  </p:nvGrpSpPr>
                  <p:grpSpPr>
                    <a:xfrm>
                      <a:off x="6176694" y="1323894"/>
                      <a:ext cx="2084266" cy="1733594"/>
                      <a:chOff x="6135614" y="1326972"/>
                      <a:chExt cx="2084266" cy="1733594"/>
                    </a:xfrm>
                  </p:grpSpPr>
                  <p:sp>
                    <p:nvSpPr>
                      <p:cNvPr id="3" name="Oval 2">
                        <a:extLst>
                          <a:ext uri="{FF2B5EF4-FFF2-40B4-BE49-F238E27FC236}">
                            <a16:creationId xmlns:a16="http://schemas.microsoft.com/office/drawing/2014/main" id="{EF4F11E6-67B8-49DB-9DFF-E7A7EA0ED89E}"/>
                          </a:ext>
                        </a:extLst>
                      </p:cNvPr>
                      <p:cNvSpPr/>
                      <p:nvPr/>
                    </p:nvSpPr>
                    <p:spPr>
                      <a:xfrm>
                        <a:off x="6702552" y="1603989"/>
                        <a:ext cx="829076" cy="829076"/>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23" name="Oval 22">
                        <a:extLst>
                          <a:ext uri="{FF2B5EF4-FFF2-40B4-BE49-F238E27FC236}">
                            <a16:creationId xmlns:a16="http://schemas.microsoft.com/office/drawing/2014/main" id="{A167371B-BB5A-4CB3-9389-2116421229D3}"/>
                          </a:ext>
                        </a:extLst>
                      </p:cNvPr>
                      <p:cNvSpPr/>
                      <p:nvPr/>
                    </p:nvSpPr>
                    <p:spPr>
                      <a:xfrm>
                        <a:off x="6135614" y="1811851"/>
                        <a:ext cx="829076" cy="829076"/>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26" name="Oval 25">
                        <a:extLst>
                          <a:ext uri="{FF2B5EF4-FFF2-40B4-BE49-F238E27FC236}">
                            <a16:creationId xmlns:a16="http://schemas.microsoft.com/office/drawing/2014/main" id="{EE5581CA-DE82-40B8-A982-3434E92CB8FF}"/>
                          </a:ext>
                        </a:extLst>
                      </p:cNvPr>
                      <p:cNvSpPr/>
                      <p:nvPr/>
                    </p:nvSpPr>
                    <p:spPr>
                      <a:xfrm>
                        <a:off x="6853210" y="2231490"/>
                        <a:ext cx="829076" cy="829076"/>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27" name="Oval 26">
                        <a:extLst>
                          <a:ext uri="{FF2B5EF4-FFF2-40B4-BE49-F238E27FC236}">
                            <a16:creationId xmlns:a16="http://schemas.microsoft.com/office/drawing/2014/main" id="{03056D09-63EA-40EE-BE52-574EE7363D4B}"/>
                          </a:ext>
                        </a:extLst>
                      </p:cNvPr>
                      <p:cNvSpPr/>
                      <p:nvPr/>
                    </p:nvSpPr>
                    <p:spPr>
                      <a:xfrm>
                        <a:off x="7390804" y="1326972"/>
                        <a:ext cx="829076" cy="829076"/>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grpSp>
                <p:sp>
                  <p:nvSpPr>
                    <p:cNvPr id="8" name="TextBox 7">
                      <a:extLst>
                        <a:ext uri="{FF2B5EF4-FFF2-40B4-BE49-F238E27FC236}">
                          <a16:creationId xmlns:a16="http://schemas.microsoft.com/office/drawing/2014/main" id="{E651270B-92C8-4A66-8772-99A3E03ED686}"/>
                        </a:ext>
                      </a:extLst>
                    </p:cNvPr>
                    <p:cNvSpPr txBox="1"/>
                    <p:nvPr/>
                  </p:nvSpPr>
                  <p:spPr>
                    <a:xfrm>
                      <a:off x="6754033" y="1708962"/>
                      <a:ext cx="858355" cy="430887"/>
                    </a:xfrm>
                    <a:prstGeom prst="rect">
                      <a:avLst/>
                    </a:prstGeom>
                    <a:noFill/>
                  </p:spPr>
                  <p:txBody>
                    <a:bodyPr wrap="none" rtlCol="0">
                      <a:spAutoFit/>
                    </a:bodyPr>
                    <a:lstStyle/>
                    <a:p>
                      <a:pPr algn="ctr"/>
                      <a:r>
                        <a:rPr lang="en-US" sz="1800" dirty="0">
                          <a:solidFill>
                            <a:schemeClr val="bg1"/>
                          </a:solidFill>
                        </a:rPr>
                        <a:t>Screening </a:t>
                      </a:r>
                    </a:p>
                    <a:p>
                      <a:pPr algn="ctr"/>
                      <a:r>
                        <a:rPr lang="en-US" sz="1800" dirty="0">
                          <a:solidFill>
                            <a:schemeClr val="bg1"/>
                          </a:solidFill>
                        </a:rPr>
                        <a:t>tools</a:t>
                      </a:r>
                    </a:p>
                  </p:txBody>
                </p:sp>
                <p:sp>
                  <p:nvSpPr>
                    <p:cNvPr id="28" name="TextBox 27">
                      <a:extLst>
                        <a:ext uri="{FF2B5EF4-FFF2-40B4-BE49-F238E27FC236}">
                          <a16:creationId xmlns:a16="http://schemas.microsoft.com/office/drawing/2014/main" id="{2A9D8A91-2C5F-4D16-94A6-667CD23FF1CB}"/>
                        </a:ext>
                      </a:extLst>
                    </p:cNvPr>
                    <p:cNvSpPr txBox="1"/>
                    <p:nvPr/>
                  </p:nvSpPr>
                  <p:spPr>
                    <a:xfrm>
                      <a:off x="6186250" y="1947309"/>
                      <a:ext cx="801494" cy="430887"/>
                    </a:xfrm>
                    <a:prstGeom prst="rect">
                      <a:avLst/>
                    </a:prstGeom>
                    <a:noFill/>
                  </p:spPr>
                  <p:txBody>
                    <a:bodyPr wrap="square" rtlCol="0">
                      <a:spAutoFit/>
                    </a:bodyPr>
                    <a:lstStyle/>
                    <a:p>
                      <a:pPr algn="ctr"/>
                      <a:r>
                        <a:rPr lang="en-US" sz="1800" dirty="0">
                          <a:solidFill>
                            <a:schemeClr val="bg1"/>
                          </a:solidFill>
                        </a:rPr>
                        <a:t>Clinician referrals</a:t>
                      </a:r>
                    </a:p>
                  </p:txBody>
                </p:sp>
              </p:grpSp>
              <p:sp>
                <p:nvSpPr>
                  <p:cNvPr id="29" name="TextBox 28">
                    <a:extLst>
                      <a:ext uri="{FF2B5EF4-FFF2-40B4-BE49-F238E27FC236}">
                        <a16:creationId xmlns:a16="http://schemas.microsoft.com/office/drawing/2014/main" id="{D19A335C-9068-49DE-B8E5-071EB4013CF0}"/>
                      </a:ext>
                    </a:extLst>
                  </p:cNvPr>
                  <p:cNvSpPr txBox="1"/>
                  <p:nvPr/>
                </p:nvSpPr>
                <p:spPr>
                  <a:xfrm>
                    <a:off x="6939976" y="2400044"/>
                    <a:ext cx="801494" cy="430887"/>
                  </a:xfrm>
                  <a:prstGeom prst="rect">
                    <a:avLst/>
                  </a:prstGeom>
                  <a:noFill/>
                </p:spPr>
                <p:txBody>
                  <a:bodyPr wrap="square" rtlCol="0">
                    <a:spAutoFit/>
                  </a:bodyPr>
                  <a:lstStyle/>
                  <a:p>
                    <a:pPr algn="ctr"/>
                    <a:r>
                      <a:rPr lang="en-US" sz="1800" dirty="0">
                        <a:solidFill>
                          <a:schemeClr val="bg1"/>
                        </a:solidFill>
                      </a:rPr>
                      <a:t>Self referrals</a:t>
                    </a:r>
                  </a:p>
                </p:txBody>
              </p:sp>
            </p:grpSp>
            <p:sp>
              <p:nvSpPr>
                <p:cNvPr id="30" name="TextBox 29">
                  <a:extLst>
                    <a:ext uri="{FF2B5EF4-FFF2-40B4-BE49-F238E27FC236}">
                      <a16:creationId xmlns:a16="http://schemas.microsoft.com/office/drawing/2014/main" id="{72C89FC6-CA20-46DF-909E-A0F19936AE2C}"/>
                    </a:ext>
                  </a:extLst>
                </p:cNvPr>
                <p:cNvSpPr txBox="1"/>
                <p:nvPr/>
              </p:nvSpPr>
              <p:spPr>
                <a:xfrm>
                  <a:off x="7415082" y="1472635"/>
                  <a:ext cx="927434" cy="430887"/>
                </a:xfrm>
                <a:prstGeom prst="rect">
                  <a:avLst/>
                </a:prstGeom>
                <a:noFill/>
              </p:spPr>
              <p:txBody>
                <a:bodyPr wrap="square" rtlCol="0">
                  <a:spAutoFit/>
                </a:bodyPr>
                <a:lstStyle/>
                <a:p>
                  <a:pPr algn="ctr"/>
                  <a:r>
                    <a:rPr lang="en-US" sz="1800" dirty="0">
                      <a:solidFill>
                        <a:schemeClr val="bg1"/>
                      </a:solidFill>
                    </a:rPr>
                    <a:t>Population screening</a:t>
                  </a:r>
                </a:p>
              </p:txBody>
            </p:sp>
          </p:grpSp>
        </p:grpSp>
      </p:grpSp>
    </p:spTree>
    <p:extLst>
      <p:ext uri="{BB962C8B-B14F-4D97-AF65-F5344CB8AC3E}">
        <p14:creationId xmlns:p14="http://schemas.microsoft.com/office/powerpoint/2010/main" val="14887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randombar(horizontal)">
                                      <p:cBhvr>
                                        <p:cTn id="11" dur="500"/>
                                        <p:tgtEl>
                                          <p:spTgt spid="5">
                                            <p:bg/>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anim calcmode="lin" valueType="num">
                                      <p:cBhvr>
                                        <p:cTn id="22" dur="2000" fill="hold"/>
                                        <p:tgtEl>
                                          <p:spTgt spid="1026"/>
                                        </p:tgtEl>
                                        <p:attrNameLst>
                                          <p:attrName>ppt_w</p:attrName>
                                        </p:attrNameLst>
                                      </p:cBhvr>
                                      <p:tavLst>
                                        <p:tav tm="0" fmla="#ppt_w*sin(2.5*pi*$)">
                                          <p:val>
                                            <p:fltVal val="0"/>
                                          </p:val>
                                        </p:tav>
                                        <p:tav tm="100000">
                                          <p:val>
                                            <p:fltVal val="1"/>
                                          </p:val>
                                        </p:tav>
                                      </p:tavLst>
                                    </p:anim>
                                    <p:anim calcmode="lin" valueType="num">
                                      <p:cBhvr>
                                        <p:cTn id="23"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ppt_w</p:attrName>
                                        </p:attrNameLst>
                                      </p:cBhvr>
                                      <p:tavLst>
                                        <p:tav tm="0" fmla="#ppt_w*sin(2.5*pi*$)">
                                          <p:val>
                                            <p:fltVal val="0"/>
                                          </p:val>
                                        </p:tav>
                                        <p:tav tm="100000">
                                          <p:val>
                                            <p:fltVal val="1"/>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0" grpId="0" animBg="1"/>
      <p:bldP spid="18" grpId="0" animBg="1"/>
      <p:bldP spid="19" grpId="0" animBg="1"/>
      <p:bldP spid="11"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288000" cy="1988345"/>
          </a:xfrm>
        </p:spPr>
        <p:txBody>
          <a:bodyPr>
            <a:normAutofit/>
          </a:bodyPr>
          <a:lstStyle/>
          <a:p>
            <a:r>
              <a:rPr lang="en-US" sz="5400" dirty="0"/>
              <a:t>Impact of Patient Navigators</a:t>
            </a:r>
          </a:p>
        </p:txBody>
      </p:sp>
      <p:sp>
        <p:nvSpPr>
          <p:cNvPr id="37" name="TextBox 36">
            <a:extLst>
              <a:ext uri="{FF2B5EF4-FFF2-40B4-BE49-F238E27FC236}">
                <a16:creationId xmlns:a16="http://schemas.microsoft.com/office/drawing/2014/main" id="{779DC588-4D6B-4C67-AD57-095763617E3A}"/>
              </a:ext>
            </a:extLst>
          </p:cNvPr>
          <p:cNvSpPr txBox="1"/>
          <p:nvPr/>
        </p:nvSpPr>
        <p:spPr>
          <a:xfrm>
            <a:off x="6584228" y="4921914"/>
            <a:ext cx="4529880" cy="1015663"/>
          </a:xfrm>
          <a:prstGeom prst="rect">
            <a:avLst/>
          </a:prstGeom>
          <a:noFill/>
        </p:spPr>
        <p:txBody>
          <a:bodyPr wrap="square" rtlCol="0">
            <a:spAutoFit/>
          </a:bodyPr>
          <a:lstStyle/>
          <a:p>
            <a:pPr algn="ctr"/>
            <a:r>
              <a:rPr lang="en-US" sz="2000" b="1" dirty="0"/>
              <a:t>Genetic Education/Counseling</a:t>
            </a:r>
          </a:p>
          <a:p>
            <a:pPr algn="ctr"/>
            <a:r>
              <a:rPr lang="en-US" sz="2000" b="1" dirty="0"/>
              <a:t> &amp;</a:t>
            </a:r>
          </a:p>
          <a:p>
            <a:pPr algn="ctr"/>
            <a:r>
              <a:rPr lang="en-US" sz="2000" b="1" dirty="0"/>
              <a:t>Genetic Testing</a:t>
            </a:r>
          </a:p>
        </p:txBody>
      </p:sp>
      <p:sp>
        <p:nvSpPr>
          <p:cNvPr id="38" name="Down Arrow 12">
            <a:extLst>
              <a:ext uri="{FF2B5EF4-FFF2-40B4-BE49-F238E27FC236}">
                <a16:creationId xmlns:a16="http://schemas.microsoft.com/office/drawing/2014/main" id="{4770BCBF-F6F9-424B-9541-0F5B5B726622}"/>
              </a:ext>
            </a:extLst>
          </p:cNvPr>
          <p:cNvSpPr/>
          <p:nvPr/>
        </p:nvSpPr>
        <p:spPr>
          <a:xfrm flipV="1">
            <a:off x="8214839" y="9086412"/>
            <a:ext cx="803711" cy="504591"/>
          </a:xfrm>
          <a:prstGeom prst="downArrow">
            <a:avLst/>
          </a:prstGeom>
          <a:solidFill>
            <a:srgbClr val="00B0F0"/>
          </a:solidFill>
          <a:ln>
            <a:solidFill>
              <a:srgbClr val="00B0F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9" name="Down Arrow 12">
            <a:extLst>
              <a:ext uri="{FF2B5EF4-FFF2-40B4-BE49-F238E27FC236}">
                <a16:creationId xmlns:a16="http://schemas.microsoft.com/office/drawing/2014/main" id="{E54135D9-3D87-49F1-9D2A-8627867F30E9}"/>
              </a:ext>
            </a:extLst>
          </p:cNvPr>
          <p:cNvSpPr/>
          <p:nvPr/>
        </p:nvSpPr>
        <p:spPr>
          <a:xfrm flipV="1">
            <a:off x="8206147" y="7699830"/>
            <a:ext cx="803711" cy="1891173"/>
          </a:xfrm>
          <a:prstGeom prst="downArrow">
            <a:avLst/>
          </a:prstGeom>
          <a:solidFill>
            <a:srgbClr val="00B0F0"/>
          </a:solidFill>
          <a:ln>
            <a:solidFill>
              <a:srgbClr val="00B0F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sz="4407" dirty="0"/>
          </a:p>
        </p:txBody>
      </p:sp>
      <p:sp>
        <p:nvSpPr>
          <p:cNvPr id="40" name="TextBox 39">
            <a:extLst>
              <a:ext uri="{FF2B5EF4-FFF2-40B4-BE49-F238E27FC236}">
                <a16:creationId xmlns:a16="http://schemas.microsoft.com/office/drawing/2014/main" id="{F909829C-FA72-47D7-BD37-BF22B5A79A4A}"/>
              </a:ext>
            </a:extLst>
          </p:cNvPr>
          <p:cNvSpPr txBox="1"/>
          <p:nvPr/>
        </p:nvSpPr>
        <p:spPr>
          <a:xfrm>
            <a:off x="5056832" y="7138469"/>
            <a:ext cx="7699544" cy="553998"/>
          </a:xfrm>
          <a:prstGeom prst="rect">
            <a:avLst/>
          </a:prstGeom>
          <a:noFill/>
          <a:ln>
            <a:noFill/>
          </a:ln>
        </p:spPr>
        <p:txBody>
          <a:bodyPr wrap="none" rtlCol="0">
            <a:spAutoFit/>
          </a:bodyPr>
          <a:lstStyle/>
          <a:p>
            <a:r>
              <a:rPr lang="en-US" sz="3000" dirty="0">
                <a:solidFill>
                  <a:srgbClr val="00B0F0"/>
                </a:solidFill>
              </a:rPr>
              <a:t>Uptake &amp; Completion of Genetic Counseling</a:t>
            </a:r>
          </a:p>
        </p:txBody>
      </p:sp>
      <p:sp>
        <p:nvSpPr>
          <p:cNvPr id="41" name="TextBox 40">
            <a:extLst>
              <a:ext uri="{FF2B5EF4-FFF2-40B4-BE49-F238E27FC236}">
                <a16:creationId xmlns:a16="http://schemas.microsoft.com/office/drawing/2014/main" id="{207C8B28-BBFD-411F-9379-D7360B5BCC4A}"/>
              </a:ext>
            </a:extLst>
          </p:cNvPr>
          <p:cNvSpPr txBox="1"/>
          <p:nvPr/>
        </p:nvSpPr>
        <p:spPr>
          <a:xfrm>
            <a:off x="9144000" y="8299167"/>
            <a:ext cx="1507144" cy="553998"/>
          </a:xfrm>
          <a:prstGeom prst="rect">
            <a:avLst/>
          </a:prstGeom>
          <a:noFill/>
          <a:ln>
            <a:noFill/>
          </a:ln>
        </p:spPr>
        <p:txBody>
          <a:bodyPr wrap="none" rtlCol="0">
            <a:spAutoFit/>
          </a:bodyPr>
          <a:lstStyle/>
          <a:p>
            <a:r>
              <a:rPr lang="en-US" sz="3000" dirty="0">
                <a:solidFill>
                  <a:srgbClr val="00B0F0"/>
                </a:solidFill>
              </a:rPr>
              <a:t>13-20%</a:t>
            </a:r>
          </a:p>
        </p:txBody>
      </p:sp>
      <p:sp>
        <p:nvSpPr>
          <p:cNvPr id="42" name="TextBox 41">
            <a:extLst>
              <a:ext uri="{FF2B5EF4-FFF2-40B4-BE49-F238E27FC236}">
                <a16:creationId xmlns:a16="http://schemas.microsoft.com/office/drawing/2014/main" id="{1FEED435-1028-4AA0-A060-399A77E56022}"/>
              </a:ext>
            </a:extLst>
          </p:cNvPr>
          <p:cNvSpPr txBox="1"/>
          <p:nvPr/>
        </p:nvSpPr>
        <p:spPr>
          <a:xfrm>
            <a:off x="1437722" y="2978588"/>
            <a:ext cx="1425390" cy="400110"/>
          </a:xfrm>
          <a:prstGeom prst="rect">
            <a:avLst/>
          </a:prstGeom>
          <a:noFill/>
        </p:spPr>
        <p:txBody>
          <a:bodyPr wrap="none" rtlCol="0">
            <a:spAutoFit/>
          </a:bodyPr>
          <a:lstStyle/>
          <a:p>
            <a:r>
              <a:rPr lang="en-US" sz="2000" b="1" dirty="0"/>
              <a:t>Screening</a:t>
            </a:r>
          </a:p>
        </p:txBody>
      </p:sp>
      <p:grpSp>
        <p:nvGrpSpPr>
          <p:cNvPr id="1037" name="Group 1036">
            <a:extLst>
              <a:ext uri="{FF2B5EF4-FFF2-40B4-BE49-F238E27FC236}">
                <a16:creationId xmlns:a16="http://schemas.microsoft.com/office/drawing/2014/main" id="{F91E06F6-7412-4A08-A9B2-C69B512A83FB}"/>
              </a:ext>
            </a:extLst>
          </p:cNvPr>
          <p:cNvGrpSpPr/>
          <p:nvPr/>
        </p:nvGrpSpPr>
        <p:grpSpPr>
          <a:xfrm>
            <a:off x="1456768" y="2376697"/>
            <a:ext cx="5567102" cy="1744565"/>
            <a:chOff x="971178" y="746264"/>
            <a:chExt cx="3711401" cy="1163043"/>
          </a:xfrm>
        </p:grpSpPr>
        <p:pic>
          <p:nvPicPr>
            <p:cNvPr id="6146" name="Picture 2" descr="providers-icon">
              <a:extLst>
                <a:ext uri="{FF2B5EF4-FFF2-40B4-BE49-F238E27FC236}">
                  <a16:creationId xmlns:a16="http://schemas.microsoft.com/office/drawing/2014/main" id="{402597F0-F64C-4DC6-A555-06FD0FEDA22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7062" y="746264"/>
              <a:ext cx="1492580" cy="1104509"/>
            </a:xfrm>
            <a:prstGeom prst="rect">
              <a:avLst/>
            </a:prstGeom>
            <a:noFill/>
            <a:extLst>
              <a:ext uri="{909E8E84-426E-40DD-AFC4-6F175D3DCCD1}">
                <a14:hiddenFill xmlns:a14="http://schemas.microsoft.com/office/drawing/2010/main">
                  <a:solidFill>
                    <a:srgbClr val="FFFFFF"/>
                  </a:solidFill>
                </a14:hiddenFill>
              </a:ext>
            </a:extLst>
          </p:spPr>
        </p:pic>
        <p:sp>
          <p:nvSpPr>
            <p:cNvPr id="1035" name="Oval 1034">
              <a:extLst>
                <a:ext uri="{FF2B5EF4-FFF2-40B4-BE49-F238E27FC236}">
                  <a16:creationId xmlns:a16="http://schemas.microsoft.com/office/drawing/2014/main" id="{46CAE245-A374-42EE-B3A9-A2762262950A}"/>
                </a:ext>
              </a:extLst>
            </p:cNvPr>
            <p:cNvSpPr/>
            <p:nvPr/>
          </p:nvSpPr>
          <p:spPr>
            <a:xfrm>
              <a:off x="3578565" y="1388938"/>
              <a:ext cx="1104014" cy="52036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54" name="Oval 53">
              <a:extLst>
                <a:ext uri="{FF2B5EF4-FFF2-40B4-BE49-F238E27FC236}">
                  <a16:creationId xmlns:a16="http://schemas.microsoft.com/office/drawing/2014/main" id="{48973A49-315D-432D-887D-E3F13C9BE571}"/>
                </a:ext>
              </a:extLst>
            </p:cNvPr>
            <p:cNvSpPr/>
            <p:nvPr/>
          </p:nvSpPr>
          <p:spPr>
            <a:xfrm>
              <a:off x="971178" y="1064975"/>
              <a:ext cx="1014317" cy="52036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grpSp>
      <p:grpSp>
        <p:nvGrpSpPr>
          <p:cNvPr id="1024" name="Group 1023">
            <a:extLst>
              <a:ext uri="{FF2B5EF4-FFF2-40B4-BE49-F238E27FC236}">
                <a16:creationId xmlns:a16="http://schemas.microsoft.com/office/drawing/2014/main" id="{69E28567-6593-418B-BA26-611E8DB49D04}"/>
              </a:ext>
            </a:extLst>
          </p:cNvPr>
          <p:cNvGrpSpPr/>
          <p:nvPr/>
        </p:nvGrpSpPr>
        <p:grpSpPr>
          <a:xfrm>
            <a:off x="1142457" y="3339971"/>
            <a:ext cx="15774540" cy="4299966"/>
            <a:chOff x="1063390" y="3628727"/>
            <a:chExt cx="10516360" cy="2866644"/>
          </a:xfrm>
        </p:grpSpPr>
        <p:sp>
          <p:nvSpPr>
            <p:cNvPr id="7" name="Notched Right Arrow 6"/>
            <p:cNvSpPr/>
            <p:nvPr/>
          </p:nvSpPr>
          <p:spPr>
            <a:xfrm>
              <a:off x="2854840" y="3935825"/>
              <a:ext cx="6692715" cy="94109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026" name="Picture 2" descr="Image result for black and white graphic for patien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9584" y="3935825"/>
              <a:ext cx="965559" cy="965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9617791" y="3628727"/>
              <a:ext cx="1447800" cy="1457325"/>
            </a:xfrm>
            <a:prstGeom prst="rect">
              <a:avLst/>
            </a:prstGeom>
          </p:spPr>
        </p:pic>
        <p:pic>
          <p:nvPicPr>
            <p:cNvPr id="1034" name="Picture 10" descr="arrow, bottom, business, finance, right, trend ic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441769" y="4357389"/>
              <a:ext cx="2137981" cy="21379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rrow, business, finance, right, trend, up icon"/>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63390" y="4156227"/>
              <a:ext cx="2137981" cy="213798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4222143" y="4209180"/>
              <a:ext cx="413468" cy="39437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18" name="Oval 17"/>
            <p:cNvSpPr/>
            <p:nvPr/>
          </p:nvSpPr>
          <p:spPr>
            <a:xfrm>
              <a:off x="5848847" y="4209180"/>
              <a:ext cx="413468" cy="39437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19" name="Oval 18"/>
            <p:cNvSpPr/>
            <p:nvPr/>
          </p:nvSpPr>
          <p:spPr>
            <a:xfrm>
              <a:off x="7475552" y="4196131"/>
              <a:ext cx="413468" cy="39437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sp>
          <p:nvSpPr>
            <p:cNvPr id="11" name="TextBox 10"/>
            <p:cNvSpPr txBox="1"/>
            <p:nvPr/>
          </p:nvSpPr>
          <p:spPr>
            <a:xfrm>
              <a:off x="3832529" y="3735280"/>
              <a:ext cx="1192696" cy="266740"/>
            </a:xfrm>
            <a:prstGeom prst="rect">
              <a:avLst/>
            </a:prstGeom>
            <a:noFill/>
          </p:spPr>
          <p:txBody>
            <a:bodyPr wrap="square" rtlCol="0">
              <a:spAutoFit/>
            </a:bodyPr>
            <a:lstStyle/>
            <a:p>
              <a:pPr algn="ctr"/>
              <a:r>
                <a:rPr lang="en-US" sz="2000" b="1" dirty="0"/>
                <a:t>Awareness</a:t>
              </a:r>
            </a:p>
          </p:txBody>
        </p:sp>
        <p:sp>
          <p:nvSpPr>
            <p:cNvPr id="25" name="TextBox 24"/>
            <p:cNvSpPr txBox="1"/>
            <p:nvPr/>
          </p:nvSpPr>
          <p:spPr>
            <a:xfrm>
              <a:off x="7085938" y="3775883"/>
              <a:ext cx="1192696" cy="266740"/>
            </a:xfrm>
            <a:prstGeom prst="rect">
              <a:avLst/>
            </a:prstGeom>
            <a:noFill/>
          </p:spPr>
          <p:txBody>
            <a:bodyPr wrap="square" rtlCol="0">
              <a:spAutoFit/>
            </a:bodyPr>
            <a:lstStyle/>
            <a:p>
              <a:pPr algn="ctr"/>
              <a:r>
                <a:rPr lang="en-US" sz="2000" b="1" dirty="0"/>
                <a:t>Follow Up</a:t>
              </a:r>
            </a:p>
          </p:txBody>
        </p:sp>
      </p:grpSp>
      <p:grpSp>
        <p:nvGrpSpPr>
          <p:cNvPr id="1040" name="Group 1039">
            <a:extLst>
              <a:ext uri="{FF2B5EF4-FFF2-40B4-BE49-F238E27FC236}">
                <a16:creationId xmlns:a16="http://schemas.microsoft.com/office/drawing/2014/main" id="{D6D45291-D426-44A8-BC8F-C2101FA8FBC1}"/>
              </a:ext>
            </a:extLst>
          </p:cNvPr>
          <p:cNvGrpSpPr/>
          <p:nvPr/>
        </p:nvGrpSpPr>
        <p:grpSpPr>
          <a:xfrm>
            <a:off x="7932414" y="2475609"/>
            <a:ext cx="3990801" cy="1710048"/>
            <a:chOff x="5288276" y="812206"/>
            <a:chExt cx="2660534" cy="1140032"/>
          </a:xfrm>
        </p:grpSpPr>
        <p:pic>
          <p:nvPicPr>
            <p:cNvPr id="1039" name="Picture 1038">
              <a:extLst>
                <a:ext uri="{FF2B5EF4-FFF2-40B4-BE49-F238E27FC236}">
                  <a16:creationId xmlns:a16="http://schemas.microsoft.com/office/drawing/2014/main" id="{36C3FAF8-1CE7-42C4-8B11-9C0AC441E268}"/>
                </a:ext>
              </a:extLst>
            </p:cNvPr>
            <p:cNvPicPr>
              <a:picLocks noChangeAspect="1"/>
            </p:cNvPicPr>
            <p:nvPr/>
          </p:nvPicPr>
          <p:blipFill rotWithShape="1">
            <a:blip r:embed="rId7"/>
            <a:srcRect b="12771"/>
            <a:stretch/>
          </p:blipFill>
          <p:spPr>
            <a:xfrm>
              <a:off x="5288276" y="812206"/>
              <a:ext cx="1666875" cy="1038568"/>
            </a:xfrm>
            <a:prstGeom prst="rect">
              <a:avLst/>
            </a:prstGeom>
          </p:spPr>
        </p:pic>
        <p:sp>
          <p:nvSpPr>
            <p:cNvPr id="58" name="Oval 57">
              <a:extLst>
                <a:ext uri="{FF2B5EF4-FFF2-40B4-BE49-F238E27FC236}">
                  <a16:creationId xmlns:a16="http://schemas.microsoft.com/office/drawing/2014/main" id="{7B1252FB-D6FC-4DB2-B7B1-959875D66625}"/>
                </a:ext>
              </a:extLst>
            </p:cNvPr>
            <p:cNvSpPr/>
            <p:nvPr/>
          </p:nvSpPr>
          <p:spPr>
            <a:xfrm>
              <a:off x="6844796" y="1431869"/>
              <a:ext cx="1104014" cy="5203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7"/>
            </a:p>
          </p:txBody>
        </p:sp>
      </p:grpSp>
      <p:sp>
        <p:nvSpPr>
          <p:cNvPr id="61" name="TextBox 60">
            <a:extLst>
              <a:ext uri="{FF2B5EF4-FFF2-40B4-BE49-F238E27FC236}">
                <a16:creationId xmlns:a16="http://schemas.microsoft.com/office/drawing/2014/main" id="{988073A5-D715-464A-A859-8C979225611C}"/>
              </a:ext>
            </a:extLst>
          </p:cNvPr>
          <p:cNvSpPr txBox="1"/>
          <p:nvPr/>
        </p:nvSpPr>
        <p:spPr>
          <a:xfrm>
            <a:off x="7790073" y="7056863"/>
            <a:ext cx="2621230" cy="646331"/>
          </a:xfrm>
          <a:prstGeom prst="rect">
            <a:avLst/>
          </a:prstGeom>
          <a:noFill/>
        </p:spPr>
        <p:txBody>
          <a:bodyPr wrap="none" rtlCol="0">
            <a:spAutoFit/>
          </a:bodyPr>
          <a:lstStyle/>
          <a:p>
            <a:r>
              <a:rPr lang="en-US" sz="3600" dirty="0">
                <a:solidFill>
                  <a:srgbClr val="FF0000"/>
                </a:solidFill>
              </a:rPr>
              <a:t>Compliance</a:t>
            </a:r>
          </a:p>
        </p:txBody>
      </p:sp>
      <p:sp>
        <p:nvSpPr>
          <p:cNvPr id="62" name="TextBox 61">
            <a:extLst>
              <a:ext uri="{FF2B5EF4-FFF2-40B4-BE49-F238E27FC236}">
                <a16:creationId xmlns:a16="http://schemas.microsoft.com/office/drawing/2014/main" id="{F6B92BBD-E81E-438E-AE6F-7DB430B8742E}"/>
              </a:ext>
            </a:extLst>
          </p:cNvPr>
          <p:cNvSpPr txBox="1"/>
          <p:nvPr/>
        </p:nvSpPr>
        <p:spPr>
          <a:xfrm>
            <a:off x="8859306" y="8391815"/>
            <a:ext cx="2339102" cy="646331"/>
          </a:xfrm>
          <a:prstGeom prst="rect">
            <a:avLst/>
          </a:prstGeom>
          <a:noFill/>
        </p:spPr>
        <p:txBody>
          <a:bodyPr wrap="none" rtlCol="0">
            <a:spAutoFit/>
          </a:bodyPr>
          <a:lstStyle/>
          <a:p>
            <a:r>
              <a:rPr lang="en-US" sz="3600" dirty="0">
                <a:solidFill>
                  <a:srgbClr val="FF0000"/>
                </a:solidFill>
              </a:rPr>
              <a:t>Up to 40%</a:t>
            </a:r>
          </a:p>
        </p:txBody>
      </p:sp>
      <p:sp>
        <p:nvSpPr>
          <p:cNvPr id="63" name="TextBox 62">
            <a:extLst>
              <a:ext uri="{FF2B5EF4-FFF2-40B4-BE49-F238E27FC236}">
                <a16:creationId xmlns:a16="http://schemas.microsoft.com/office/drawing/2014/main" id="{4BF681EA-0F7F-474E-B552-9695D4B1935F}"/>
              </a:ext>
            </a:extLst>
          </p:cNvPr>
          <p:cNvSpPr txBox="1"/>
          <p:nvPr/>
        </p:nvSpPr>
        <p:spPr>
          <a:xfrm>
            <a:off x="6644710" y="7046137"/>
            <a:ext cx="4160113" cy="646331"/>
          </a:xfrm>
          <a:prstGeom prst="rect">
            <a:avLst/>
          </a:prstGeom>
          <a:noFill/>
        </p:spPr>
        <p:txBody>
          <a:bodyPr wrap="none" rtlCol="0">
            <a:spAutoFit/>
          </a:bodyPr>
          <a:lstStyle/>
          <a:p>
            <a:r>
              <a:rPr lang="en-US" sz="3600" dirty="0">
                <a:solidFill>
                  <a:srgbClr val="FF0000"/>
                </a:solidFill>
              </a:rPr>
              <a:t>Smoking Cessation</a:t>
            </a:r>
          </a:p>
        </p:txBody>
      </p:sp>
      <p:sp>
        <p:nvSpPr>
          <p:cNvPr id="64" name="TextBox 63">
            <a:extLst>
              <a:ext uri="{FF2B5EF4-FFF2-40B4-BE49-F238E27FC236}">
                <a16:creationId xmlns:a16="http://schemas.microsoft.com/office/drawing/2014/main" id="{FEE5FEF6-E65A-4974-BE27-72161C3DF3A4}"/>
              </a:ext>
            </a:extLst>
          </p:cNvPr>
          <p:cNvSpPr txBox="1"/>
          <p:nvPr/>
        </p:nvSpPr>
        <p:spPr>
          <a:xfrm>
            <a:off x="9093706" y="8291564"/>
            <a:ext cx="1073755" cy="646331"/>
          </a:xfrm>
          <a:prstGeom prst="rect">
            <a:avLst/>
          </a:prstGeom>
          <a:noFill/>
        </p:spPr>
        <p:txBody>
          <a:bodyPr wrap="none" rtlCol="0">
            <a:spAutoFit/>
          </a:bodyPr>
          <a:lstStyle/>
          <a:p>
            <a:r>
              <a:rPr lang="en-US" sz="3600" dirty="0">
                <a:solidFill>
                  <a:srgbClr val="FF0000"/>
                </a:solidFill>
              </a:rPr>
              <a:t>11%</a:t>
            </a:r>
          </a:p>
        </p:txBody>
      </p:sp>
      <p:sp>
        <p:nvSpPr>
          <p:cNvPr id="65" name="Down Arrow 12">
            <a:extLst>
              <a:ext uri="{FF2B5EF4-FFF2-40B4-BE49-F238E27FC236}">
                <a16:creationId xmlns:a16="http://schemas.microsoft.com/office/drawing/2014/main" id="{4424E9B4-AEB9-4253-AE80-1B86B85D4757}"/>
              </a:ext>
            </a:extLst>
          </p:cNvPr>
          <p:cNvSpPr/>
          <p:nvPr/>
        </p:nvSpPr>
        <p:spPr>
          <a:xfrm flipV="1">
            <a:off x="8209742" y="9093036"/>
            <a:ext cx="803711" cy="504591"/>
          </a:xfrm>
          <a:prstGeom prst="downArrow">
            <a:avLst/>
          </a:prstGeom>
          <a:solidFill>
            <a:srgbClr val="FF0000"/>
          </a:solidFill>
          <a:ln>
            <a:solidFill>
              <a:srgbClr val="FF000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6" name="Down Arrow 12">
            <a:extLst>
              <a:ext uri="{FF2B5EF4-FFF2-40B4-BE49-F238E27FC236}">
                <a16:creationId xmlns:a16="http://schemas.microsoft.com/office/drawing/2014/main" id="{D72DDF15-8AB2-49DA-8647-03B9AE372D91}"/>
              </a:ext>
            </a:extLst>
          </p:cNvPr>
          <p:cNvSpPr/>
          <p:nvPr/>
        </p:nvSpPr>
        <p:spPr>
          <a:xfrm flipV="1">
            <a:off x="8226926" y="7702505"/>
            <a:ext cx="803711" cy="1891173"/>
          </a:xfrm>
          <a:prstGeom prst="downArrow">
            <a:avLst/>
          </a:prstGeom>
          <a:solidFill>
            <a:srgbClr val="FF0000"/>
          </a:solidFill>
          <a:ln>
            <a:solidFill>
              <a:srgbClr val="FF000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7" name="TextBox 66">
            <a:extLst>
              <a:ext uri="{FF2B5EF4-FFF2-40B4-BE49-F238E27FC236}">
                <a16:creationId xmlns:a16="http://schemas.microsoft.com/office/drawing/2014/main" id="{21A747A4-9AF3-47EB-8CC3-945FB297254F}"/>
              </a:ext>
            </a:extLst>
          </p:cNvPr>
          <p:cNvSpPr txBox="1"/>
          <p:nvPr/>
        </p:nvSpPr>
        <p:spPr>
          <a:xfrm>
            <a:off x="9306405" y="8241986"/>
            <a:ext cx="1107996" cy="646331"/>
          </a:xfrm>
          <a:prstGeom prst="rect">
            <a:avLst/>
          </a:prstGeom>
          <a:noFill/>
        </p:spPr>
        <p:txBody>
          <a:bodyPr wrap="none" rtlCol="0">
            <a:spAutoFit/>
          </a:bodyPr>
          <a:lstStyle/>
          <a:p>
            <a:r>
              <a:rPr lang="en-US" sz="3600" dirty="0">
                <a:solidFill>
                  <a:srgbClr val="FF0000"/>
                </a:solidFill>
              </a:rPr>
              <a:t>33%</a:t>
            </a:r>
          </a:p>
        </p:txBody>
      </p:sp>
      <p:sp>
        <p:nvSpPr>
          <p:cNvPr id="69" name="Down Arrow 12">
            <a:extLst>
              <a:ext uri="{FF2B5EF4-FFF2-40B4-BE49-F238E27FC236}">
                <a16:creationId xmlns:a16="http://schemas.microsoft.com/office/drawing/2014/main" id="{1B54448C-9F86-4CFC-AF09-408908F3DF37}"/>
              </a:ext>
            </a:extLst>
          </p:cNvPr>
          <p:cNvSpPr/>
          <p:nvPr/>
        </p:nvSpPr>
        <p:spPr>
          <a:xfrm flipV="1">
            <a:off x="8183152" y="9110223"/>
            <a:ext cx="803711" cy="504591"/>
          </a:xfrm>
          <a:prstGeom prst="downArrow">
            <a:avLst/>
          </a:prstGeom>
          <a:solidFill>
            <a:srgbClr val="FF0000"/>
          </a:solidFill>
          <a:ln>
            <a:solidFill>
              <a:srgbClr val="FF000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70" name="Down Arrow 12">
            <a:extLst>
              <a:ext uri="{FF2B5EF4-FFF2-40B4-BE49-F238E27FC236}">
                <a16:creationId xmlns:a16="http://schemas.microsoft.com/office/drawing/2014/main" id="{B5DA4E7B-C675-4661-87C7-ABCF22BD8AAD}"/>
              </a:ext>
            </a:extLst>
          </p:cNvPr>
          <p:cNvSpPr/>
          <p:nvPr/>
        </p:nvSpPr>
        <p:spPr>
          <a:xfrm flipV="1">
            <a:off x="8188567" y="7723641"/>
            <a:ext cx="803711" cy="1891173"/>
          </a:xfrm>
          <a:prstGeom prst="downArrow">
            <a:avLst/>
          </a:prstGeom>
          <a:solidFill>
            <a:srgbClr val="FF0000"/>
          </a:solidFill>
          <a:ln>
            <a:solidFill>
              <a:srgbClr val="FF000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71" name="Down Arrow 12">
            <a:extLst>
              <a:ext uri="{FF2B5EF4-FFF2-40B4-BE49-F238E27FC236}">
                <a16:creationId xmlns:a16="http://schemas.microsoft.com/office/drawing/2014/main" id="{1195E69B-BAC8-440F-AAC8-00A8E758345B}"/>
              </a:ext>
            </a:extLst>
          </p:cNvPr>
          <p:cNvSpPr/>
          <p:nvPr/>
        </p:nvSpPr>
        <p:spPr>
          <a:xfrm flipV="1">
            <a:off x="8233447" y="9120915"/>
            <a:ext cx="803711" cy="504591"/>
          </a:xfrm>
          <a:prstGeom prst="downArrow">
            <a:avLst/>
          </a:prstGeom>
          <a:solidFill>
            <a:srgbClr val="FF0000"/>
          </a:solidFill>
          <a:ln>
            <a:solidFill>
              <a:srgbClr val="FF000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72" name="Down Arrow 12">
            <a:extLst>
              <a:ext uri="{FF2B5EF4-FFF2-40B4-BE49-F238E27FC236}">
                <a16:creationId xmlns:a16="http://schemas.microsoft.com/office/drawing/2014/main" id="{34CE528E-3A2F-4FF4-945E-202FD00683DD}"/>
              </a:ext>
            </a:extLst>
          </p:cNvPr>
          <p:cNvSpPr/>
          <p:nvPr/>
        </p:nvSpPr>
        <p:spPr>
          <a:xfrm flipV="1">
            <a:off x="8218238" y="7734333"/>
            <a:ext cx="803711" cy="1891173"/>
          </a:xfrm>
          <a:prstGeom prst="downArrow">
            <a:avLst/>
          </a:prstGeom>
          <a:solidFill>
            <a:srgbClr val="FF0000"/>
          </a:solidFill>
          <a:ln>
            <a:solidFill>
              <a:srgbClr val="FF000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73" name="TextBox 72">
            <a:extLst>
              <a:ext uri="{FF2B5EF4-FFF2-40B4-BE49-F238E27FC236}">
                <a16:creationId xmlns:a16="http://schemas.microsoft.com/office/drawing/2014/main" id="{053A6754-27D2-40A3-8B01-A01AF1A93150}"/>
              </a:ext>
            </a:extLst>
          </p:cNvPr>
          <p:cNvSpPr txBox="1"/>
          <p:nvPr/>
        </p:nvSpPr>
        <p:spPr>
          <a:xfrm>
            <a:off x="7085210" y="7029806"/>
            <a:ext cx="3587649" cy="646331"/>
          </a:xfrm>
          <a:prstGeom prst="rect">
            <a:avLst/>
          </a:prstGeom>
          <a:noFill/>
        </p:spPr>
        <p:txBody>
          <a:bodyPr wrap="none" rtlCol="0">
            <a:spAutoFit/>
          </a:bodyPr>
          <a:lstStyle/>
          <a:p>
            <a:r>
              <a:rPr lang="en-US" sz="3600" dirty="0">
                <a:solidFill>
                  <a:srgbClr val="FF0000"/>
                </a:solidFill>
              </a:rPr>
              <a:t>Cascade Testing</a:t>
            </a:r>
          </a:p>
        </p:txBody>
      </p:sp>
    </p:spTree>
    <p:extLst>
      <p:ext uri="{BB962C8B-B14F-4D97-AF65-F5344CB8AC3E}">
        <p14:creationId xmlns:p14="http://schemas.microsoft.com/office/powerpoint/2010/main" val="5330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37"/>
                                        </p:tgtEl>
                                      </p:cBhvr>
                                    </p:animEffect>
                                    <p:set>
                                      <p:cBhvr>
                                        <p:cTn id="32" dur="1" fill="hold">
                                          <p:stCondLst>
                                            <p:cond delay="499"/>
                                          </p:stCondLst>
                                        </p:cTn>
                                        <p:tgtEl>
                                          <p:spTgt spid="103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61"/>
                                        </p:tgtEl>
                                      </p:cBhvr>
                                    </p:animEffect>
                                    <p:set>
                                      <p:cBhvr>
                                        <p:cTn id="74" dur="1" fill="hold">
                                          <p:stCondLst>
                                            <p:cond delay="499"/>
                                          </p:stCondLst>
                                        </p:cTn>
                                        <p:tgtEl>
                                          <p:spTgt spid="6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62"/>
                                        </p:tgtEl>
                                      </p:cBhvr>
                                    </p:animEffect>
                                    <p:set>
                                      <p:cBhvr>
                                        <p:cTn id="77" dur="1" fill="hold">
                                          <p:stCondLst>
                                            <p:cond delay="499"/>
                                          </p:stCondLst>
                                        </p:cTn>
                                        <p:tgtEl>
                                          <p:spTgt spid="6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70"/>
                                        </p:tgtEl>
                                      </p:cBhvr>
                                    </p:animEffect>
                                    <p:set>
                                      <p:cBhvr>
                                        <p:cTn id="82" dur="1" fill="hold">
                                          <p:stCondLst>
                                            <p:cond delay="499"/>
                                          </p:stCondLst>
                                        </p:cTn>
                                        <p:tgtEl>
                                          <p:spTgt spid="7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6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63"/>
                                        </p:tgtEl>
                                      </p:cBhvr>
                                    </p:animEffect>
                                    <p:set>
                                      <p:cBhvr>
                                        <p:cTn id="107" dur="1" fill="hold">
                                          <p:stCondLst>
                                            <p:cond delay="499"/>
                                          </p:stCondLst>
                                        </p:cTn>
                                        <p:tgtEl>
                                          <p:spTgt spid="63"/>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66"/>
                                        </p:tgtEl>
                                      </p:cBhvr>
                                    </p:animEffect>
                                    <p:set>
                                      <p:cBhvr>
                                        <p:cTn id="110" dur="1" fill="hold">
                                          <p:stCondLst>
                                            <p:cond delay="499"/>
                                          </p:stCondLst>
                                        </p:cTn>
                                        <p:tgtEl>
                                          <p:spTgt spid="6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64"/>
                                        </p:tgtEl>
                                      </p:cBhvr>
                                    </p:animEffect>
                                    <p:set>
                                      <p:cBhvr>
                                        <p:cTn id="113" dur="1" fill="hold">
                                          <p:stCondLst>
                                            <p:cond delay="499"/>
                                          </p:stCondLst>
                                        </p:cTn>
                                        <p:tgtEl>
                                          <p:spTgt spid="6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73"/>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1"/>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72"/>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7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67"/>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73"/>
                                        </p:tgtEl>
                                      </p:cBhvr>
                                    </p:animEffect>
                                    <p:set>
                                      <p:cBhvr>
                                        <p:cTn id="138" dur="1" fill="hold">
                                          <p:stCondLst>
                                            <p:cond delay="499"/>
                                          </p:stCondLst>
                                        </p:cTn>
                                        <p:tgtEl>
                                          <p:spTgt spid="7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72"/>
                                        </p:tgtEl>
                                      </p:cBhvr>
                                    </p:animEffect>
                                    <p:set>
                                      <p:cBhvr>
                                        <p:cTn id="141" dur="1" fill="hold">
                                          <p:stCondLst>
                                            <p:cond delay="499"/>
                                          </p:stCondLst>
                                        </p:cTn>
                                        <p:tgtEl>
                                          <p:spTgt spid="72"/>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67"/>
                                        </p:tgtEl>
                                      </p:cBhvr>
                                    </p:animEffect>
                                    <p:set>
                                      <p:cBhvr>
                                        <p:cTn id="144"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0" grpId="1"/>
      <p:bldP spid="41" grpId="0"/>
      <p:bldP spid="41" grpId="1"/>
      <p:bldP spid="61" grpId="0"/>
      <p:bldP spid="61" grpId="1"/>
      <p:bldP spid="62" grpId="0"/>
      <p:bldP spid="62" grpId="1"/>
      <p:bldP spid="63" grpId="0"/>
      <p:bldP spid="63" grpId="1"/>
      <p:bldP spid="64" grpId="0"/>
      <p:bldP spid="64" grpId="1"/>
      <p:bldP spid="67" grpId="0"/>
      <p:bldP spid="67" grpId="1"/>
      <p:bldP spid="73" grpId="0"/>
      <p:bldP spid="7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69"/>
            <a:ext cx="18288000" cy="1988345"/>
          </a:xfrm>
        </p:spPr>
        <p:txBody>
          <a:bodyPr>
            <a:normAutofit/>
          </a:bodyPr>
          <a:lstStyle/>
          <a:p>
            <a:r>
              <a:rPr lang="en-US" sz="6000" dirty="0"/>
              <a:t>Personnel</a:t>
            </a:r>
          </a:p>
        </p:txBody>
      </p:sp>
      <p:sp>
        <p:nvSpPr>
          <p:cNvPr id="3" name="Text Placeholder 2"/>
          <p:cNvSpPr>
            <a:spLocks noGrp="1"/>
          </p:cNvSpPr>
          <p:nvPr>
            <p:ph type="body" idx="1"/>
          </p:nvPr>
        </p:nvSpPr>
        <p:spPr>
          <a:xfrm>
            <a:off x="1167279" y="2297662"/>
            <a:ext cx="6720789" cy="591191"/>
          </a:xfrm>
          <a:solidFill>
            <a:schemeClr val="accent1">
              <a:lumMod val="50000"/>
            </a:schemeClr>
          </a:solidFill>
          <a:ln>
            <a:solidFill>
              <a:schemeClr val="accent1">
                <a:lumMod val="75000"/>
              </a:schemeClr>
            </a:solidFill>
          </a:ln>
        </p:spPr>
        <p:txBody>
          <a:bodyPr>
            <a:normAutofit/>
          </a:bodyPr>
          <a:lstStyle/>
          <a:p>
            <a:pPr algn="ctr"/>
            <a:r>
              <a:rPr lang="en-US" sz="2700" dirty="0">
                <a:solidFill>
                  <a:schemeClr val="bg1"/>
                </a:solidFill>
              </a:rPr>
              <a:t>Screening</a:t>
            </a:r>
          </a:p>
        </p:txBody>
      </p:sp>
      <p:sp>
        <p:nvSpPr>
          <p:cNvPr id="9" name="Text Placeholder 2"/>
          <p:cNvSpPr txBox="1">
            <a:spLocks/>
          </p:cNvSpPr>
          <p:nvPr/>
        </p:nvSpPr>
        <p:spPr>
          <a:xfrm>
            <a:off x="1168647" y="6681965"/>
            <a:ext cx="6719421" cy="591191"/>
          </a:xfrm>
          <a:prstGeom prst="rect">
            <a:avLst/>
          </a:prstGeom>
          <a:solidFill>
            <a:schemeClr val="accent1">
              <a:lumMod val="50000"/>
            </a:schemeClr>
          </a:solidFill>
          <a:ln>
            <a:solidFill>
              <a:schemeClr val="accent1">
                <a:lumMod val="75000"/>
              </a:schemeClr>
            </a:solidFill>
          </a:ln>
        </p:spPr>
        <p:txBody>
          <a:bodyPr vert="horz" lIns="137160" tIns="68580" rIns="137160" bIns="6858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700" dirty="0">
                <a:solidFill>
                  <a:schemeClr val="bg1"/>
                </a:solidFill>
              </a:rPr>
              <a:t>Awareness</a:t>
            </a:r>
          </a:p>
        </p:txBody>
      </p:sp>
      <p:sp>
        <p:nvSpPr>
          <p:cNvPr id="10" name="TextBox 9"/>
          <p:cNvSpPr txBox="1"/>
          <p:nvPr/>
        </p:nvSpPr>
        <p:spPr>
          <a:xfrm>
            <a:off x="1168647" y="7273152"/>
            <a:ext cx="6719421" cy="3908762"/>
          </a:xfrm>
          <a:prstGeom prst="rect">
            <a:avLst/>
          </a:prstGeom>
          <a:noFill/>
          <a:ln>
            <a:solidFill>
              <a:schemeClr val="accent1">
                <a:lumMod val="75000"/>
              </a:schemeClr>
            </a:solidFill>
          </a:ln>
        </p:spPr>
        <p:txBody>
          <a:bodyPr wrap="square" rtlCol="0">
            <a:spAutoFit/>
          </a:bodyPr>
          <a:lstStyle/>
          <a:p>
            <a:pPr algn="ctr"/>
            <a:r>
              <a:rPr lang="en-US" sz="2000" dirty="0"/>
              <a:t>Genetic Counselors</a:t>
            </a:r>
          </a:p>
          <a:p>
            <a:pPr algn="ctr"/>
            <a:r>
              <a:rPr lang="en-US" sz="2000" dirty="0"/>
              <a:t>Physicians with genetics training/ knowledge</a:t>
            </a:r>
          </a:p>
          <a:p>
            <a:pPr algn="ctr"/>
            <a:r>
              <a:rPr lang="en-US" sz="2000" dirty="0"/>
              <a:t>Advanced Practice Providers with genetics training/ knowledge</a:t>
            </a:r>
          </a:p>
          <a:p>
            <a:pPr algn="ctr"/>
            <a:r>
              <a:rPr lang="en-US" sz="2000" dirty="0"/>
              <a:t>Nurses</a:t>
            </a:r>
          </a:p>
          <a:p>
            <a:pPr algn="ctr"/>
            <a:r>
              <a:rPr lang="en-US" sz="2000" dirty="0"/>
              <a:t>Nurse navigators</a:t>
            </a:r>
          </a:p>
          <a:p>
            <a:pPr algn="ctr"/>
            <a:r>
              <a:rPr lang="en-US" sz="2000" dirty="0"/>
              <a:t>Intake specialists/ schedulers</a:t>
            </a:r>
          </a:p>
          <a:p>
            <a:pPr algn="ctr"/>
            <a:r>
              <a:rPr lang="en-US" sz="2000" dirty="0"/>
              <a:t>Medical assistants</a:t>
            </a:r>
          </a:p>
          <a:p>
            <a:pPr algn="ctr"/>
            <a:r>
              <a:rPr lang="en-US" sz="2000" dirty="0"/>
              <a:t>Patient navigators</a:t>
            </a:r>
          </a:p>
          <a:p>
            <a:pPr algn="ctr"/>
            <a:r>
              <a:rPr lang="en-US" sz="2000" dirty="0"/>
              <a:t>Genetic Counseling Assistants</a:t>
            </a:r>
          </a:p>
          <a:p>
            <a:pPr algn="ctr"/>
            <a:endParaRPr lang="en-US" sz="4800" dirty="0"/>
          </a:p>
        </p:txBody>
      </p:sp>
      <p:sp>
        <p:nvSpPr>
          <p:cNvPr id="13" name="Text Placeholder 2"/>
          <p:cNvSpPr>
            <a:spLocks noGrp="1"/>
          </p:cNvSpPr>
          <p:nvPr>
            <p:ph type="body" idx="1"/>
          </p:nvPr>
        </p:nvSpPr>
        <p:spPr>
          <a:xfrm>
            <a:off x="9718968" y="2297662"/>
            <a:ext cx="7077261" cy="591191"/>
          </a:xfrm>
          <a:solidFill>
            <a:schemeClr val="accent1">
              <a:lumMod val="50000"/>
            </a:schemeClr>
          </a:solidFill>
          <a:ln>
            <a:solidFill>
              <a:schemeClr val="accent1">
                <a:lumMod val="75000"/>
              </a:schemeClr>
            </a:solidFill>
          </a:ln>
        </p:spPr>
        <p:txBody>
          <a:bodyPr>
            <a:normAutofit/>
          </a:bodyPr>
          <a:lstStyle/>
          <a:p>
            <a:pPr algn="ctr"/>
            <a:r>
              <a:rPr lang="en-US" sz="2700" dirty="0">
                <a:solidFill>
                  <a:schemeClr val="bg1"/>
                </a:solidFill>
              </a:rPr>
              <a:t>Genetic Education/ Counseling &amp; Testing</a:t>
            </a:r>
          </a:p>
        </p:txBody>
      </p:sp>
      <p:sp>
        <p:nvSpPr>
          <p:cNvPr id="14" name="TextBox 13"/>
          <p:cNvSpPr txBox="1"/>
          <p:nvPr/>
        </p:nvSpPr>
        <p:spPr>
          <a:xfrm>
            <a:off x="9718968" y="2888852"/>
            <a:ext cx="7077261" cy="3732881"/>
          </a:xfrm>
          <a:prstGeom prst="rect">
            <a:avLst/>
          </a:prstGeom>
          <a:noFill/>
          <a:ln>
            <a:solidFill>
              <a:schemeClr val="accent1">
                <a:lumMod val="75000"/>
              </a:schemeClr>
            </a:solidFill>
          </a:ln>
        </p:spPr>
        <p:txBody>
          <a:bodyPr wrap="square" rtlCol="0">
            <a:spAutoFit/>
          </a:bodyPr>
          <a:lstStyle/>
          <a:p>
            <a:pPr algn="ctr"/>
            <a:endParaRPr lang="en-US" sz="1800" dirty="0"/>
          </a:p>
          <a:p>
            <a:pPr algn="ctr"/>
            <a:r>
              <a:rPr lang="en-US" sz="2000" dirty="0"/>
              <a:t>Genetic Counselors</a:t>
            </a:r>
          </a:p>
          <a:p>
            <a:pPr algn="ctr"/>
            <a:r>
              <a:rPr lang="en-US" sz="2000" dirty="0"/>
              <a:t>Physicians with genetics training/ knowledge</a:t>
            </a:r>
          </a:p>
          <a:p>
            <a:pPr algn="ctr"/>
            <a:r>
              <a:rPr lang="en-US" sz="2000" dirty="0"/>
              <a:t>Advanced Practice Providers with genetics training/ knowledge</a:t>
            </a:r>
          </a:p>
          <a:p>
            <a:r>
              <a:rPr lang="en-US" sz="2000" dirty="0"/>
              <a:t> </a:t>
            </a:r>
          </a:p>
          <a:p>
            <a:endParaRPr lang="en-US" sz="4407" dirty="0"/>
          </a:p>
          <a:p>
            <a:endParaRPr lang="en-US" sz="2400" dirty="0"/>
          </a:p>
          <a:p>
            <a:endParaRPr lang="en-US" sz="2800" dirty="0"/>
          </a:p>
          <a:p>
            <a:endParaRPr lang="en-US" sz="1200" dirty="0"/>
          </a:p>
          <a:p>
            <a:endParaRPr lang="en-US" sz="1050" dirty="0"/>
          </a:p>
        </p:txBody>
      </p:sp>
      <p:sp>
        <p:nvSpPr>
          <p:cNvPr id="15" name="Text Placeholder 2"/>
          <p:cNvSpPr>
            <a:spLocks noGrp="1"/>
          </p:cNvSpPr>
          <p:nvPr>
            <p:ph type="body" idx="1"/>
          </p:nvPr>
        </p:nvSpPr>
        <p:spPr>
          <a:xfrm>
            <a:off x="9718968" y="6697627"/>
            <a:ext cx="7077261" cy="591191"/>
          </a:xfrm>
          <a:solidFill>
            <a:schemeClr val="accent1">
              <a:lumMod val="50000"/>
            </a:schemeClr>
          </a:solidFill>
          <a:ln>
            <a:solidFill>
              <a:schemeClr val="accent1">
                <a:lumMod val="75000"/>
              </a:schemeClr>
            </a:solidFill>
          </a:ln>
        </p:spPr>
        <p:txBody>
          <a:bodyPr>
            <a:normAutofit/>
          </a:bodyPr>
          <a:lstStyle/>
          <a:p>
            <a:pPr algn="ctr"/>
            <a:r>
              <a:rPr lang="en-US" sz="2700" dirty="0">
                <a:solidFill>
                  <a:schemeClr val="bg1"/>
                </a:solidFill>
              </a:rPr>
              <a:t>Follow Up</a:t>
            </a:r>
          </a:p>
        </p:txBody>
      </p:sp>
      <p:sp>
        <p:nvSpPr>
          <p:cNvPr id="16" name="TextBox 15"/>
          <p:cNvSpPr txBox="1"/>
          <p:nvPr/>
        </p:nvSpPr>
        <p:spPr>
          <a:xfrm>
            <a:off x="9718968" y="7288817"/>
            <a:ext cx="7077261" cy="3908762"/>
          </a:xfrm>
          <a:prstGeom prst="rect">
            <a:avLst/>
          </a:prstGeom>
          <a:noFill/>
          <a:ln>
            <a:solidFill>
              <a:schemeClr val="accent1">
                <a:lumMod val="75000"/>
              </a:schemeClr>
            </a:solidFill>
          </a:ln>
        </p:spPr>
        <p:txBody>
          <a:bodyPr wrap="square" rtlCol="0">
            <a:spAutoFit/>
          </a:bodyPr>
          <a:lstStyle/>
          <a:p>
            <a:pPr algn="ctr"/>
            <a:endParaRPr lang="en-US" sz="2000" dirty="0"/>
          </a:p>
          <a:p>
            <a:pPr algn="ctr"/>
            <a:r>
              <a:rPr lang="en-US" sz="2000" dirty="0"/>
              <a:t>Genetic Counselors</a:t>
            </a:r>
          </a:p>
          <a:p>
            <a:pPr algn="ctr"/>
            <a:r>
              <a:rPr lang="en-US" sz="2000" dirty="0"/>
              <a:t>Physicians with genetics training/ knowledge</a:t>
            </a:r>
          </a:p>
          <a:p>
            <a:pPr algn="ctr"/>
            <a:r>
              <a:rPr lang="en-US" sz="2000" dirty="0"/>
              <a:t>Advanced Practice Providers with genetics training/ knowledge</a:t>
            </a:r>
          </a:p>
          <a:p>
            <a:pPr algn="ctr"/>
            <a:r>
              <a:rPr lang="en-US" sz="2000" dirty="0"/>
              <a:t>Nurses</a:t>
            </a:r>
          </a:p>
          <a:p>
            <a:pPr algn="ctr"/>
            <a:r>
              <a:rPr lang="en-US" sz="2000" dirty="0"/>
              <a:t>Nurse navigators</a:t>
            </a:r>
          </a:p>
          <a:p>
            <a:endParaRPr lang="en-US" sz="2000" dirty="0"/>
          </a:p>
          <a:p>
            <a:endParaRPr lang="en-US" sz="2000" dirty="0"/>
          </a:p>
          <a:p>
            <a:endParaRPr lang="en-US" sz="2000" dirty="0"/>
          </a:p>
          <a:p>
            <a:endParaRPr lang="en-US" sz="2000" dirty="0"/>
          </a:p>
          <a:p>
            <a:endParaRPr lang="en-US" sz="2400" dirty="0"/>
          </a:p>
        </p:txBody>
      </p:sp>
      <p:sp>
        <p:nvSpPr>
          <p:cNvPr id="18" name="TextBox 17"/>
          <p:cNvSpPr txBox="1"/>
          <p:nvPr/>
        </p:nvSpPr>
        <p:spPr>
          <a:xfrm>
            <a:off x="10040898" y="3118508"/>
            <a:ext cx="6609723" cy="3336041"/>
          </a:xfrm>
          <a:prstGeom prst="rect">
            <a:avLst/>
          </a:prstGeom>
          <a:solidFill>
            <a:schemeClr val="bg1"/>
          </a:solidFill>
        </p:spPr>
        <p:txBody>
          <a:bodyPr wrap="square" rtlCol="0">
            <a:spAutoFit/>
          </a:bodyPr>
          <a:lstStyle/>
          <a:p>
            <a:pPr algn="ctr"/>
            <a:endParaRPr lang="en-US" sz="1350" dirty="0"/>
          </a:p>
          <a:p>
            <a:pPr algn="ctr"/>
            <a:r>
              <a:rPr lang="en-US" sz="4407" dirty="0"/>
              <a:t>SPECIALIZED</a:t>
            </a:r>
          </a:p>
          <a:p>
            <a:pPr algn="ctr"/>
            <a:r>
              <a:rPr lang="en-US" sz="4407" dirty="0"/>
              <a:t>GENETICS TRAINING</a:t>
            </a:r>
          </a:p>
          <a:p>
            <a:pPr algn="ctr"/>
            <a:endParaRPr lang="en-US" sz="2100" dirty="0"/>
          </a:p>
          <a:p>
            <a:pPr algn="ctr"/>
            <a:endParaRPr lang="en-US" sz="4407" dirty="0"/>
          </a:p>
          <a:p>
            <a:pPr algn="ctr"/>
            <a:endParaRPr lang="en-US" sz="4407" dirty="0"/>
          </a:p>
        </p:txBody>
      </p:sp>
      <p:sp>
        <p:nvSpPr>
          <p:cNvPr id="19" name="TextBox 18"/>
          <p:cNvSpPr txBox="1"/>
          <p:nvPr/>
        </p:nvSpPr>
        <p:spPr>
          <a:xfrm>
            <a:off x="9991165" y="7685984"/>
            <a:ext cx="6570666" cy="2095061"/>
          </a:xfrm>
          <a:prstGeom prst="rect">
            <a:avLst/>
          </a:prstGeom>
          <a:solidFill>
            <a:schemeClr val="bg1"/>
          </a:solidFill>
        </p:spPr>
        <p:txBody>
          <a:bodyPr wrap="square" rtlCol="0">
            <a:spAutoFit/>
          </a:bodyPr>
          <a:lstStyle/>
          <a:p>
            <a:pPr algn="ctr"/>
            <a:endParaRPr lang="en-US" sz="2100" dirty="0"/>
          </a:p>
          <a:p>
            <a:pPr algn="ctr"/>
            <a:r>
              <a:rPr lang="en-US" sz="4407" dirty="0"/>
              <a:t>DETAILED GENETICS</a:t>
            </a:r>
          </a:p>
          <a:p>
            <a:pPr algn="ctr"/>
            <a:r>
              <a:rPr lang="en-US" sz="4407" dirty="0"/>
              <a:t>EDUCATION</a:t>
            </a:r>
          </a:p>
          <a:p>
            <a:pPr algn="ctr"/>
            <a:endParaRPr lang="en-US" sz="1050" dirty="0"/>
          </a:p>
          <a:p>
            <a:pPr algn="ctr"/>
            <a:endParaRPr lang="en-US" sz="1050" dirty="0"/>
          </a:p>
        </p:txBody>
      </p:sp>
      <p:sp>
        <p:nvSpPr>
          <p:cNvPr id="21" name="TextBox 20"/>
          <p:cNvSpPr txBox="1"/>
          <p:nvPr/>
        </p:nvSpPr>
        <p:spPr>
          <a:xfrm>
            <a:off x="1431943" y="7330950"/>
            <a:ext cx="6190092" cy="3483326"/>
          </a:xfrm>
          <a:prstGeom prst="rect">
            <a:avLst/>
          </a:prstGeom>
          <a:solidFill>
            <a:schemeClr val="bg1"/>
          </a:solidFill>
        </p:spPr>
        <p:txBody>
          <a:bodyPr wrap="square" rtlCol="0">
            <a:spAutoFit/>
          </a:bodyPr>
          <a:lstStyle/>
          <a:p>
            <a:pPr algn="ctr"/>
            <a:endParaRPr lang="en-US" sz="4407" dirty="0"/>
          </a:p>
          <a:p>
            <a:pPr algn="ctr"/>
            <a:r>
              <a:rPr lang="en-US" sz="4407" dirty="0"/>
              <a:t>BASIC GENETICS EDUCATION</a:t>
            </a:r>
          </a:p>
          <a:p>
            <a:pPr algn="ctr"/>
            <a:endParaRPr lang="en-US" sz="4407" dirty="0"/>
          </a:p>
          <a:p>
            <a:pPr algn="ctr"/>
            <a:endParaRPr lang="en-US" sz="4407" dirty="0"/>
          </a:p>
        </p:txBody>
      </p:sp>
      <p:sp>
        <p:nvSpPr>
          <p:cNvPr id="23" name="TextBox 22"/>
          <p:cNvSpPr txBox="1"/>
          <p:nvPr/>
        </p:nvSpPr>
        <p:spPr>
          <a:xfrm>
            <a:off x="1198106" y="7392616"/>
            <a:ext cx="6510148" cy="3185487"/>
          </a:xfrm>
          <a:prstGeom prst="rect">
            <a:avLst/>
          </a:prstGeom>
          <a:solidFill>
            <a:schemeClr val="bg1"/>
          </a:solidFill>
        </p:spPr>
        <p:txBody>
          <a:bodyPr wrap="square" rtlCol="0">
            <a:spAutoFit/>
          </a:bodyPr>
          <a:lstStyle/>
          <a:p>
            <a:pPr algn="ctr"/>
            <a:endParaRPr lang="en-US" sz="1800" dirty="0"/>
          </a:p>
          <a:p>
            <a:pPr marL="428625" indent="-428625">
              <a:buFont typeface="Arial" panose="020B0604020202020204" pitchFamily="34" charset="0"/>
              <a:buChar char="•"/>
            </a:pPr>
            <a:r>
              <a:rPr lang="en-US" sz="1800" dirty="0"/>
              <a:t>Have a basic understanding of genetics/ hereditary cancer &amp; genetic testing</a:t>
            </a:r>
          </a:p>
          <a:p>
            <a:pPr marL="428625" indent="-428625">
              <a:buFont typeface="Arial" panose="020B0604020202020204" pitchFamily="34" charset="0"/>
              <a:buChar char="•"/>
            </a:pPr>
            <a:r>
              <a:rPr lang="en-US" sz="1800" dirty="0"/>
              <a:t>Communicate the importance of genetic counseling/ testing to patients</a:t>
            </a:r>
          </a:p>
          <a:p>
            <a:pPr marL="428625" indent="-428625">
              <a:buFont typeface="Arial" panose="020B0604020202020204" pitchFamily="34" charset="0"/>
              <a:buChar char="•"/>
            </a:pPr>
            <a:r>
              <a:rPr lang="en-US" sz="1800" dirty="0"/>
              <a:t>Clarify reported personal/ family history</a:t>
            </a:r>
          </a:p>
          <a:p>
            <a:pPr marL="428625" indent="-428625">
              <a:buFont typeface="Arial" panose="020B0604020202020204" pitchFamily="34" charset="0"/>
              <a:buChar char="•"/>
            </a:pPr>
            <a:r>
              <a:rPr lang="en-US" sz="1800" dirty="0"/>
              <a:t>Record data appropriately </a:t>
            </a:r>
          </a:p>
          <a:p>
            <a:pPr marL="428625" indent="-428625">
              <a:buFont typeface="Arial" panose="020B0604020202020204" pitchFamily="34" charset="0"/>
              <a:buChar char="•"/>
            </a:pPr>
            <a:endParaRPr lang="en-US" sz="1800" dirty="0"/>
          </a:p>
          <a:p>
            <a:pPr marL="428625" indent="-428625">
              <a:buFont typeface="Arial" panose="020B0604020202020204" pitchFamily="34" charset="0"/>
              <a:buChar char="•"/>
            </a:pPr>
            <a:endParaRPr lang="en-US" sz="1800" dirty="0"/>
          </a:p>
          <a:p>
            <a:pPr marL="428625" indent="-428625">
              <a:buFont typeface="Arial" panose="020B0604020202020204" pitchFamily="34" charset="0"/>
              <a:buChar char="•"/>
            </a:pPr>
            <a:endParaRPr lang="en-US" sz="1800" dirty="0"/>
          </a:p>
          <a:p>
            <a:pPr marL="428625" indent="-428625">
              <a:buFont typeface="Arial" panose="020B0604020202020204" pitchFamily="34" charset="0"/>
              <a:buChar char="•"/>
            </a:pPr>
            <a:endParaRPr lang="en-US" sz="1800" dirty="0"/>
          </a:p>
          <a:p>
            <a:pPr algn="ctr"/>
            <a:endParaRPr lang="en-US" sz="300" dirty="0"/>
          </a:p>
        </p:txBody>
      </p:sp>
      <p:sp>
        <p:nvSpPr>
          <p:cNvPr id="17" name="TextBox 16">
            <a:extLst>
              <a:ext uri="{FF2B5EF4-FFF2-40B4-BE49-F238E27FC236}">
                <a16:creationId xmlns:a16="http://schemas.microsoft.com/office/drawing/2014/main" id="{15DD8F69-C1A2-4EAF-81B4-1D08CAEB5F11}"/>
              </a:ext>
            </a:extLst>
          </p:cNvPr>
          <p:cNvSpPr txBox="1"/>
          <p:nvPr/>
        </p:nvSpPr>
        <p:spPr>
          <a:xfrm>
            <a:off x="9859690" y="2985538"/>
            <a:ext cx="6751159" cy="3477875"/>
          </a:xfrm>
          <a:prstGeom prst="rect">
            <a:avLst/>
          </a:prstGeom>
          <a:solidFill>
            <a:schemeClr val="bg1"/>
          </a:solidFill>
        </p:spPr>
        <p:txBody>
          <a:bodyPr wrap="square" rtlCol="0">
            <a:spAutoFit/>
          </a:bodyPr>
          <a:lstStyle/>
          <a:p>
            <a:pPr marL="257175" indent="-257175">
              <a:buFont typeface="Arial" panose="020B0604020202020204" pitchFamily="34" charset="0"/>
              <a:buChar char="•"/>
            </a:pPr>
            <a:r>
              <a:rPr lang="en-US" sz="2000" dirty="0"/>
              <a:t>Provide hereditary cancer risk assessment: Identify differential diagnoses; Provide education about implications, risks, benefits, and limitations of genetic testing; Discuss cancer risk-management options; Discuss implications for family members</a:t>
            </a:r>
          </a:p>
          <a:p>
            <a:pPr marL="257175" indent="-257175">
              <a:buFont typeface="Arial" panose="020B0604020202020204" pitchFamily="34" charset="0"/>
              <a:buChar char="•"/>
            </a:pPr>
            <a:r>
              <a:rPr lang="en-US" sz="2000" dirty="0"/>
              <a:t>Provide psychosocial evaluation/ counseling</a:t>
            </a:r>
          </a:p>
          <a:p>
            <a:pPr marL="257175" indent="-257175">
              <a:buFont typeface="Arial" panose="020B0604020202020204" pitchFamily="34" charset="0"/>
              <a:buChar char="•"/>
            </a:pPr>
            <a:r>
              <a:rPr lang="en-US" sz="2000" dirty="0"/>
              <a:t>Determine appropriate genetic testing options: consider clinical/ financial considerations</a:t>
            </a:r>
          </a:p>
          <a:p>
            <a:pPr marL="257175" indent="-257175">
              <a:buFont typeface="Arial" panose="020B0604020202020204" pitchFamily="34" charset="0"/>
              <a:buChar char="•"/>
            </a:pPr>
            <a:r>
              <a:rPr lang="en-US" sz="2000" dirty="0"/>
              <a:t>Engage patient in decision-making</a:t>
            </a:r>
          </a:p>
          <a:p>
            <a:pPr marL="257175" indent="-257175">
              <a:buFont typeface="Arial" panose="020B0604020202020204" pitchFamily="34" charset="0"/>
              <a:buChar char="•"/>
            </a:pPr>
            <a:r>
              <a:rPr lang="en-US" sz="2000" dirty="0"/>
              <a:t>Interpret genetic testing results and make recommendations</a:t>
            </a:r>
            <a:endParaRPr lang="en-US" sz="400" dirty="0"/>
          </a:p>
        </p:txBody>
      </p:sp>
      <p:sp>
        <p:nvSpPr>
          <p:cNvPr id="24" name="TextBox 23">
            <a:extLst>
              <a:ext uri="{FF2B5EF4-FFF2-40B4-BE49-F238E27FC236}">
                <a16:creationId xmlns:a16="http://schemas.microsoft.com/office/drawing/2014/main" id="{B1186071-8790-43C2-B557-236129D6EFE9}"/>
              </a:ext>
            </a:extLst>
          </p:cNvPr>
          <p:cNvSpPr txBox="1"/>
          <p:nvPr/>
        </p:nvSpPr>
        <p:spPr>
          <a:xfrm>
            <a:off x="9767443" y="7530179"/>
            <a:ext cx="6794388" cy="3170099"/>
          </a:xfrm>
          <a:prstGeom prst="rect">
            <a:avLst/>
          </a:prstGeom>
          <a:solidFill>
            <a:schemeClr val="bg1"/>
          </a:solidFill>
        </p:spPr>
        <p:txBody>
          <a:bodyPr wrap="square" rtlCol="0">
            <a:spAutoFit/>
          </a:bodyPr>
          <a:lstStyle/>
          <a:p>
            <a:pPr marL="257175" indent="-257175">
              <a:buFont typeface="Arial" panose="020B0604020202020204" pitchFamily="34" charset="0"/>
              <a:buChar char="•"/>
            </a:pPr>
            <a:r>
              <a:rPr lang="en-US" sz="2000" dirty="0"/>
              <a:t>Be familiar with cancer risk-management guidelines for a variety of cancer predisposition genes</a:t>
            </a:r>
          </a:p>
          <a:p>
            <a:pPr marL="257175" indent="-257175">
              <a:buFont typeface="Arial" panose="020B0604020202020204" pitchFamily="34" charset="0"/>
              <a:buChar char="•"/>
            </a:pPr>
            <a:r>
              <a:rPr lang="en-US" sz="2000" dirty="0"/>
              <a:t>Be familiar with a variety of resources</a:t>
            </a:r>
          </a:p>
          <a:p>
            <a:pPr marL="257175" indent="-257175">
              <a:buFont typeface="Arial" panose="020B0604020202020204" pitchFamily="34" charset="0"/>
              <a:buChar char="•"/>
            </a:pPr>
            <a:r>
              <a:rPr lang="en-US" sz="2000" dirty="0"/>
              <a:t>Place referrals to appropriate specialists</a:t>
            </a:r>
          </a:p>
          <a:p>
            <a:pPr marL="257175" indent="-257175">
              <a:buFont typeface="Arial" panose="020B0604020202020204" pitchFamily="34" charset="0"/>
              <a:buChar char="•"/>
            </a:pPr>
            <a:r>
              <a:rPr lang="en-US" sz="2000" dirty="0"/>
              <a:t>Discuss follow up with patients &amp; assess compliance to care</a:t>
            </a:r>
          </a:p>
          <a:p>
            <a:pPr marL="257175" indent="-257175">
              <a:buFont typeface="Arial" panose="020B0604020202020204" pitchFamily="34" charset="0"/>
              <a:buChar char="•"/>
            </a:pPr>
            <a:r>
              <a:rPr lang="en-US" sz="2000" dirty="0"/>
              <a:t>Identify barriers that decrease access to care</a:t>
            </a:r>
          </a:p>
          <a:p>
            <a:pPr marL="257175" indent="-257175">
              <a:buFont typeface="Arial" panose="020B0604020202020204" pitchFamily="34" charset="0"/>
              <a:buChar char="•"/>
            </a:pPr>
            <a:r>
              <a:rPr lang="en-US" sz="2000" dirty="0"/>
              <a:t>Connect patients to resources/ clinicians</a:t>
            </a:r>
          </a:p>
          <a:p>
            <a:pPr marL="257175" indent="-257175">
              <a:buFont typeface="Arial" panose="020B0604020202020204" pitchFamily="34" charset="0"/>
              <a:buChar char="•"/>
            </a:pPr>
            <a:r>
              <a:rPr lang="en-US" sz="2000" dirty="0"/>
              <a:t>Coordinate cascade testing for at-risk relatives</a:t>
            </a:r>
          </a:p>
          <a:p>
            <a:pPr marL="257175" indent="-257175">
              <a:buFont typeface="Arial" panose="020B0604020202020204" pitchFamily="34" charset="0"/>
              <a:buChar char="•"/>
            </a:pPr>
            <a:r>
              <a:rPr lang="en-US" sz="2000" dirty="0"/>
              <a:t>Educate patients about lifestyle and impact on cancer</a:t>
            </a:r>
          </a:p>
        </p:txBody>
      </p:sp>
      <p:sp>
        <p:nvSpPr>
          <p:cNvPr id="25" name="TextBox 24">
            <a:extLst>
              <a:ext uri="{FF2B5EF4-FFF2-40B4-BE49-F238E27FC236}">
                <a16:creationId xmlns:a16="http://schemas.microsoft.com/office/drawing/2014/main" id="{E4AEC513-5C86-4561-9690-AF2052DA7669}"/>
              </a:ext>
            </a:extLst>
          </p:cNvPr>
          <p:cNvSpPr txBox="1"/>
          <p:nvPr/>
        </p:nvSpPr>
        <p:spPr>
          <a:xfrm rot="-1860000">
            <a:off x="1264611" y="8716718"/>
            <a:ext cx="5966954" cy="738664"/>
          </a:xfrm>
          <a:prstGeom prst="rect">
            <a:avLst/>
          </a:prstGeom>
          <a:noFill/>
        </p:spPr>
        <p:txBody>
          <a:bodyPr wrap="none" rtlCol="0">
            <a:spAutoFit/>
          </a:bodyPr>
          <a:lstStyle/>
          <a:p>
            <a:r>
              <a:rPr lang="en-US" sz="4200" dirty="0">
                <a:solidFill>
                  <a:srgbClr val="FF0000"/>
                </a:solidFill>
                <a:highlight>
                  <a:srgbClr val="C0C0C0"/>
                </a:highlight>
              </a:rPr>
              <a:t>GENETIC NAVIGATION</a:t>
            </a:r>
          </a:p>
        </p:txBody>
      </p:sp>
      <p:sp>
        <p:nvSpPr>
          <p:cNvPr id="26" name="TextBox 25">
            <a:extLst>
              <a:ext uri="{FF2B5EF4-FFF2-40B4-BE49-F238E27FC236}">
                <a16:creationId xmlns:a16="http://schemas.microsoft.com/office/drawing/2014/main" id="{2866E4B3-4922-4EED-A913-7FAB3A2BC089}"/>
              </a:ext>
            </a:extLst>
          </p:cNvPr>
          <p:cNvSpPr txBox="1"/>
          <p:nvPr/>
        </p:nvSpPr>
        <p:spPr>
          <a:xfrm rot="-1860000">
            <a:off x="10415559" y="8889490"/>
            <a:ext cx="5966954" cy="738664"/>
          </a:xfrm>
          <a:prstGeom prst="rect">
            <a:avLst/>
          </a:prstGeom>
          <a:noFill/>
        </p:spPr>
        <p:txBody>
          <a:bodyPr wrap="none" rtlCol="0">
            <a:spAutoFit/>
          </a:bodyPr>
          <a:lstStyle/>
          <a:p>
            <a:r>
              <a:rPr lang="en-US" sz="4200" dirty="0">
                <a:solidFill>
                  <a:srgbClr val="FF0000"/>
                </a:solidFill>
                <a:highlight>
                  <a:srgbClr val="C0C0C0"/>
                </a:highlight>
              </a:rPr>
              <a:t>GENETIC NAVIGATION</a:t>
            </a:r>
          </a:p>
        </p:txBody>
      </p:sp>
      <p:sp>
        <p:nvSpPr>
          <p:cNvPr id="8" name="TextBox 7"/>
          <p:cNvSpPr txBox="1"/>
          <p:nvPr/>
        </p:nvSpPr>
        <p:spPr>
          <a:xfrm>
            <a:off x="1167279" y="2862428"/>
            <a:ext cx="6719421" cy="3693319"/>
          </a:xfrm>
          <a:prstGeom prst="rect">
            <a:avLst/>
          </a:prstGeom>
          <a:noFill/>
          <a:ln>
            <a:solidFill>
              <a:schemeClr val="accent1">
                <a:lumMod val="75000"/>
              </a:schemeClr>
            </a:solidFill>
          </a:ln>
        </p:spPr>
        <p:txBody>
          <a:bodyPr wrap="square" rtlCol="0">
            <a:spAutoFit/>
          </a:bodyPr>
          <a:lstStyle/>
          <a:p>
            <a:pPr algn="ctr"/>
            <a:r>
              <a:rPr lang="en-US" sz="2000" dirty="0"/>
              <a:t>Genetic Counselors</a:t>
            </a:r>
          </a:p>
          <a:p>
            <a:pPr algn="ctr"/>
            <a:r>
              <a:rPr lang="en-US" sz="2000" dirty="0"/>
              <a:t>Physicians with genetics training/ knowledge</a:t>
            </a:r>
          </a:p>
          <a:p>
            <a:pPr algn="ctr"/>
            <a:r>
              <a:rPr lang="en-US" sz="2000" dirty="0"/>
              <a:t>Advanced Practice Providers with genetics </a:t>
            </a:r>
            <a:r>
              <a:rPr lang="en-US" sz="2000" dirty="0" err="1"/>
              <a:t>trainingNurses</a:t>
            </a:r>
            <a:endParaRPr lang="en-US" sz="2000" dirty="0"/>
          </a:p>
          <a:p>
            <a:pPr algn="ctr"/>
            <a:r>
              <a:rPr lang="en-US" sz="2000" dirty="0"/>
              <a:t>Nurse navigators</a:t>
            </a:r>
          </a:p>
          <a:p>
            <a:pPr algn="ctr"/>
            <a:r>
              <a:rPr lang="en-US" sz="2000" dirty="0"/>
              <a:t>Intake specialists/ schedulers</a:t>
            </a:r>
          </a:p>
          <a:p>
            <a:pPr algn="ctr"/>
            <a:r>
              <a:rPr lang="en-US" sz="2000" dirty="0"/>
              <a:t>Medical assistants</a:t>
            </a:r>
          </a:p>
          <a:p>
            <a:pPr algn="ctr"/>
            <a:r>
              <a:rPr lang="en-US" sz="2000" dirty="0"/>
              <a:t>Patient navigators</a:t>
            </a:r>
          </a:p>
          <a:p>
            <a:pPr algn="ctr"/>
            <a:r>
              <a:rPr lang="en-US" sz="2000" dirty="0"/>
              <a:t>Genetic Counseling Assistants</a:t>
            </a:r>
          </a:p>
          <a:p>
            <a:pPr algn="ctr"/>
            <a:endParaRPr lang="en-US" sz="1800" dirty="0"/>
          </a:p>
          <a:p>
            <a:pPr algn="ctr"/>
            <a:endParaRPr lang="en-US" sz="2400" dirty="0"/>
          </a:p>
          <a:p>
            <a:pPr algn="ctr"/>
            <a:endParaRPr lang="en-US" sz="3200" dirty="0"/>
          </a:p>
        </p:txBody>
      </p:sp>
      <p:sp>
        <p:nvSpPr>
          <p:cNvPr id="20" name="TextBox 19"/>
          <p:cNvSpPr txBox="1"/>
          <p:nvPr/>
        </p:nvSpPr>
        <p:spPr>
          <a:xfrm>
            <a:off x="1221218" y="2919356"/>
            <a:ext cx="6665482" cy="2557816"/>
          </a:xfrm>
          <a:prstGeom prst="rect">
            <a:avLst/>
          </a:prstGeom>
          <a:solidFill>
            <a:schemeClr val="bg1"/>
          </a:solidFill>
        </p:spPr>
        <p:txBody>
          <a:bodyPr wrap="square" rtlCol="0">
            <a:spAutoFit/>
          </a:bodyPr>
          <a:lstStyle/>
          <a:p>
            <a:pPr algn="ctr"/>
            <a:endParaRPr lang="en-US" sz="4407" dirty="0"/>
          </a:p>
          <a:p>
            <a:pPr algn="ctr"/>
            <a:r>
              <a:rPr lang="en-US" sz="4407" dirty="0"/>
              <a:t>BASIC</a:t>
            </a:r>
          </a:p>
          <a:p>
            <a:pPr algn="ctr"/>
            <a:r>
              <a:rPr lang="en-US" sz="4407" dirty="0"/>
              <a:t>GENETICS EDUCATION</a:t>
            </a:r>
          </a:p>
          <a:p>
            <a:pPr algn="ctr"/>
            <a:endParaRPr lang="en-US" sz="2800" dirty="0"/>
          </a:p>
        </p:txBody>
      </p:sp>
      <p:sp>
        <p:nvSpPr>
          <p:cNvPr id="22" name="TextBox 21"/>
          <p:cNvSpPr txBox="1"/>
          <p:nvPr/>
        </p:nvSpPr>
        <p:spPr>
          <a:xfrm>
            <a:off x="1181446" y="2929139"/>
            <a:ext cx="6543469" cy="2185214"/>
          </a:xfrm>
          <a:prstGeom prst="rect">
            <a:avLst/>
          </a:prstGeom>
          <a:solidFill>
            <a:schemeClr val="bg1"/>
          </a:solidFill>
        </p:spPr>
        <p:txBody>
          <a:bodyPr wrap="square" rtlCol="0">
            <a:spAutoFit/>
          </a:bodyPr>
          <a:lstStyle/>
          <a:p>
            <a:pPr algn="ctr"/>
            <a:endParaRPr lang="en-US" sz="2000" dirty="0"/>
          </a:p>
          <a:p>
            <a:pPr marL="428625" indent="-428625">
              <a:buFont typeface="Arial" panose="020B0604020202020204" pitchFamily="34" charset="0"/>
              <a:buChar char="•"/>
            </a:pPr>
            <a:r>
              <a:rPr lang="en-US" sz="2000" dirty="0"/>
              <a:t>Assess recorded patient/ family cancer history</a:t>
            </a:r>
          </a:p>
          <a:p>
            <a:pPr marL="428625" indent="-428625">
              <a:buFont typeface="Arial" panose="020B0604020202020204" pitchFamily="34" charset="0"/>
              <a:buChar char="•"/>
            </a:pPr>
            <a:r>
              <a:rPr lang="en-US" sz="2000" dirty="0"/>
              <a:t>Compare against specified qualification criteria</a:t>
            </a:r>
          </a:p>
          <a:p>
            <a:pPr marL="428625" indent="-428625">
              <a:buFont typeface="Arial" panose="020B0604020202020204" pitchFamily="34" charset="0"/>
              <a:buChar char="•"/>
            </a:pPr>
            <a:r>
              <a:rPr lang="en-US" sz="2000" dirty="0"/>
              <a:t>Determine who meets criteria &amp; requires services</a:t>
            </a:r>
          </a:p>
          <a:p>
            <a:pPr marL="428625" indent="-428625">
              <a:buFont typeface="Arial" panose="020B0604020202020204" pitchFamily="34" charset="0"/>
              <a:buChar char="•"/>
            </a:pPr>
            <a:r>
              <a:rPr lang="en-US" sz="2000" dirty="0"/>
              <a:t>Record data appropriately</a:t>
            </a:r>
          </a:p>
          <a:p>
            <a:pPr marL="428625" indent="-428625">
              <a:buFont typeface="Arial" panose="020B0604020202020204" pitchFamily="34" charset="0"/>
              <a:buChar char="•"/>
            </a:pPr>
            <a:endParaRPr lang="en-US" sz="1800" dirty="0"/>
          </a:p>
          <a:p>
            <a:pPr marL="428625" indent="-428625">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6FC65020-FD81-4930-8AA9-0A44B392D945}"/>
              </a:ext>
            </a:extLst>
          </p:cNvPr>
          <p:cNvSpPr txBox="1"/>
          <p:nvPr/>
        </p:nvSpPr>
        <p:spPr>
          <a:xfrm rot="-1860000">
            <a:off x="1471699" y="4330745"/>
            <a:ext cx="5966954" cy="738664"/>
          </a:xfrm>
          <a:prstGeom prst="rect">
            <a:avLst/>
          </a:prstGeom>
          <a:noFill/>
        </p:spPr>
        <p:txBody>
          <a:bodyPr wrap="none" rtlCol="0">
            <a:spAutoFit/>
          </a:bodyPr>
          <a:lstStyle/>
          <a:p>
            <a:r>
              <a:rPr lang="en-US" sz="4200" dirty="0">
                <a:solidFill>
                  <a:srgbClr val="FF0000"/>
                </a:solidFill>
                <a:highlight>
                  <a:srgbClr val="C0C0C0"/>
                </a:highlight>
              </a:rPr>
              <a:t>GENETIC NAVIGATION</a:t>
            </a:r>
          </a:p>
        </p:txBody>
      </p:sp>
    </p:spTree>
    <p:extLst>
      <p:ext uri="{BB962C8B-B14F-4D97-AF65-F5344CB8AC3E}">
        <p14:creationId xmlns:p14="http://schemas.microsoft.com/office/powerpoint/2010/main" val="319834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3" grpId="0" animBg="1"/>
      <p:bldP spid="17" grpId="0" animBg="1"/>
      <p:bldP spid="17" grpId="1" animBg="1"/>
      <p:bldP spid="24" grpId="0" animBg="1"/>
      <p:bldP spid="25" grpId="0"/>
      <p:bldP spid="26" grpId="0"/>
      <p:bldP spid="20" grpId="0" animBg="1"/>
      <p:bldP spid="2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8494DA-C192-4AFB-83C4-FA896B79538D}"/>
              </a:ext>
            </a:extLst>
          </p:cNvPr>
          <p:cNvSpPr>
            <a:spLocks noGrp="1"/>
          </p:cNvSpPr>
          <p:nvPr>
            <p:ph type="body" idx="1"/>
          </p:nvPr>
        </p:nvSpPr>
        <p:spPr>
          <a:xfrm>
            <a:off x="561113" y="2427317"/>
            <a:ext cx="8397845" cy="850631"/>
          </a:xfrm>
          <a:solidFill>
            <a:schemeClr val="accent1">
              <a:lumMod val="50000"/>
            </a:schemeClr>
          </a:solidFill>
          <a:ln>
            <a:solidFill>
              <a:schemeClr val="accent1">
                <a:lumMod val="50000"/>
              </a:schemeClr>
            </a:solidFill>
          </a:ln>
        </p:spPr>
        <p:txBody>
          <a:bodyPr>
            <a:normAutofit/>
          </a:bodyPr>
          <a:lstStyle/>
          <a:p>
            <a:pPr algn="ctr"/>
            <a:r>
              <a:rPr lang="en-US" sz="3000" dirty="0">
                <a:solidFill>
                  <a:schemeClr val="bg1"/>
                </a:solidFill>
              </a:rPr>
              <a:t>Personnel for Genetic Navigation</a:t>
            </a:r>
          </a:p>
        </p:txBody>
      </p:sp>
      <p:sp>
        <p:nvSpPr>
          <p:cNvPr id="4" name="Content Placeholder 3">
            <a:extLst>
              <a:ext uri="{FF2B5EF4-FFF2-40B4-BE49-F238E27FC236}">
                <a16:creationId xmlns:a16="http://schemas.microsoft.com/office/drawing/2014/main" id="{CC8FBBD6-C0D6-477D-8320-853B60DF43E0}"/>
              </a:ext>
            </a:extLst>
          </p:cNvPr>
          <p:cNvSpPr>
            <a:spLocks noGrp="1"/>
          </p:cNvSpPr>
          <p:nvPr>
            <p:ph sz="half" idx="2"/>
          </p:nvPr>
        </p:nvSpPr>
        <p:spPr>
          <a:xfrm>
            <a:off x="561113" y="3277947"/>
            <a:ext cx="8397846" cy="3701280"/>
          </a:xfrm>
        </p:spPr>
        <p:txBody>
          <a:bodyPr>
            <a:normAutofit/>
          </a:bodyPr>
          <a:lstStyle/>
          <a:p>
            <a:pPr marL="0" indent="0">
              <a:buNone/>
            </a:pPr>
            <a:r>
              <a:rPr lang="en-US" sz="2100" b="1" dirty="0"/>
              <a:t>Existing employees </a:t>
            </a:r>
          </a:p>
          <a:p>
            <a:pPr lvl="1"/>
            <a:r>
              <a:rPr lang="en-US" sz="1800" dirty="0"/>
              <a:t>Identify those performing similar duties within your department/institution</a:t>
            </a:r>
          </a:p>
          <a:p>
            <a:pPr lvl="1"/>
            <a:r>
              <a:rPr lang="en-US" sz="1800" dirty="0"/>
              <a:t>Adapt role and job description</a:t>
            </a:r>
          </a:p>
          <a:p>
            <a:pPr lvl="1"/>
            <a:r>
              <a:rPr lang="en-US" sz="1800" dirty="0"/>
              <a:t>Provide appropriate genetics training/resources to perform duties</a:t>
            </a:r>
          </a:p>
          <a:p>
            <a:pPr lvl="1"/>
            <a:r>
              <a:rPr lang="en-US" sz="1800" dirty="0"/>
              <a:t>Those in genetic counseling/education and follow up roles must have appropriate clinical training and background</a:t>
            </a:r>
          </a:p>
          <a:p>
            <a:pPr marL="0" indent="0">
              <a:buNone/>
            </a:pPr>
            <a:r>
              <a:rPr lang="en-US" sz="2100" b="1" dirty="0"/>
              <a:t>Volunteers/ Interns (For screening/Awareness roles)</a:t>
            </a:r>
          </a:p>
          <a:p>
            <a:pPr lvl="1"/>
            <a:r>
              <a:rPr lang="en-US" sz="1800" dirty="0"/>
              <a:t>May require HIPPA/ other training </a:t>
            </a:r>
          </a:p>
          <a:p>
            <a:pPr lvl="1"/>
            <a:r>
              <a:rPr lang="en-US" sz="1800" dirty="0"/>
              <a:t>May only provide short-term commitment</a:t>
            </a:r>
          </a:p>
          <a:p>
            <a:pPr lvl="1"/>
            <a:endParaRPr lang="en-US" sz="1800" dirty="0"/>
          </a:p>
        </p:txBody>
      </p:sp>
      <p:pic>
        <p:nvPicPr>
          <p:cNvPr id="7" name="Picture 6">
            <a:extLst>
              <a:ext uri="{FF2B5EF4-FFF2-40B4-BE49-F238E27FC236}">
                <a16:creationId xmlns:a16="http://schemas.microsoft.com/office/drawing/2014/main" id="{A6D0ECFD-B946-4F78-ADCF-990C6884F9ED}"/>
              </a:ext>
            </a:extLst>
          </p:cNvPr>
          <p:cNvPicPr>
            <a:picLocks noChangeAspect="1"/>
          </p:cNvPicPr>
          <p:nvPr/>
        </p:nvPicPr>
        <p:blipFill>
          <a:blip r:embed="rId2"/>
          <a:stretch>
            <a:fillRect/>
          </a:stretch>
        </p:blipFill>
        <p:spPr>
          <a:xfrm>
            <a:off x="9678925" y="5014913"/>
            <a:ext cx="7736681" cy="4338326"/>
          </a:xfrm>
          <a:prstGeom prst="rect">
            <a:avLst/>
          </a:prstGeom>
        </p:spPr>
      </p:pic>
      <p:pic>
        <p:nvPicPr>
          <p:cNvPr id="5" name="Picture 4"/>
          <p:cNvPicPr>
            <a:picLocks noChangeAspect="1"/>
          </p:cNvPicPr>
          <p:nvPr/>
        </p:nvPicPr>
        <p:blipFill>
          <a:blip r:embed="rId3"/>
          <a:stretch>
            <a:fillRect/>
          </a:stretch>
        </p:blipFill>
        <p:spPr>
          <a:xfrm>
            <a:off x="9418177" y="1874886"/>
            <a:ext cx="8258175" cy="9272588"/>
          </a:xfrm>
          <a:prstGeom prst="rect">
            <a:avLst/>
          </a:prstGeom>
        </p:spPr>
      </p:pic>
      <p:sp>
        <p:nvSpPr>
          <p:cNvPr id="10" name="Text Placeholder 2">
            <a:extLst>
              <a:ext uri="{FF2B5EF4-FFF2-40B4-BE49-F238E27FC236}">
                <a16:creationId xmlns:a16="http://schemas.microsoft.com/office/drawing/2014/main" id="{978494DA-C192-4AFB-83C4-FA896B79538D}"/>
              </a:ext>
            </a:extLst>
          </p:cNvPr>
          <p:cNvSpPr txBox="1">
            <a:spLocks/>
          </p:cNvSpPr>
          <p:nvPr/>
        </p:nvSpPr>
        <p:spPr>
          <a:xfrm>
            <a:off x="561113" y="7016635"/>
            <a:ext cx="8397845" cy="850631"/>
          </a:xfrm>
          <a:prstGeom prst="rect">
            <a:avLst/>
          </a:prstGeom>
          <a:solidFill>
            <a:schemeClr val="accent1">
              <a:lumMod val="50000"/>
            </a:schemeClr>
          </a:solidFill>
          <a:ln>
            <a:solidFill>
              <a:schemeClr val="accent1">
                <a:lumMod val="50000"/>
              </a:schemeClr>
            </a:solidFill>
          </a:ln>
        </p:spPr>
        <p:txBody>
          <a:bodyPr vert="horz" lIns="137160" tIns="68580" rIns="137160" bIns="6858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bg1"/>
                </a:solidFill>
              </a:rPr>
              <a:t>Funding for Screening &amp; Genetic Navigation</a:t>
            </a:r>
          </a:p>
        </p:txBody>
      </p:sp>
      <p:sp>
        <p:nvSpPr>
          <p:cNvPr id="11" name="Content Placeholder 3">
            <a:extLst>
              <a:ext uri="{FF2B5EF4-FFF2-40B4-BE49-F238E27FC236}">
                <a16:creationId xmlns:a16="http://schemas.microsoft.com/office/drawing/2014/main" id="{CC8FBBD6-C0D6-477D-8320-853B60DF43E0}"/>
              </a:ext>
            </a:extLst>
          </p:cNvPr>
          <p:cNvSpPr txBox="1">
            <a:spLocks/>
          </p:cNvSpPr>
          <p:nvPr/>
        </p:nvSpPr>
        <p:spPr>
          <a:xfrm>
            <a:off x="561113" y="7867265"/>
            <a:ext cx="8397846" cy="367634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t>Existing institutional funds:</a:t>
            </a:r>
          </a:p>
          <a:p>
            <a:pPr lvl="1"/>
            <a:r>
              <a:rPr lang="en-US" sz="1800" dirty="0"/>
              <a:t>Demonstrate need, benefits to stakeholders, anticipated outcomes, potential reach, downstream revenue generated </a:t>
            </a:r>
          </a:p>
          <a:p>
            <a:pPr lvl="2"/>
            <a:r>
              <a:rPr lang="en-US" sz="1800" dirty="0"/>
              <a:t>Budget request</a:t>
            </a:r>
          </a:p>
          <a:p>
            <a:pPr lvl="2"/>
            <a:r>
              <a:rPr lang="en-US" sz="1800" dirty="0"/>
              <a:t>Donor funds </a:t>
            </a:r>
          </a:p>
          <a:p>
            <a:pPr lvl="2"/>
            <a:r>
              <a:rPr lang="en-US" sz="1800" dirty="0"/>
              <a:t>Cost-sharing with other departments</a:t>
            </a:r>
          </a:p>
          <a:p>
            <a:pPr marL="0" indent="0">
              <a:buNone/>
            </a:pPr>
            <a:r>
              <a:rPr lang="en-US" sz="2100" b="1" dirty="0"/>
              <a:t>External funds:</a:t>
            </a:r>
          </a:p>
          <a:p>
            <a:pPr lvl="1"/>
            <a:r>
              <a:rPr lang="en-US" sz="1800" dirty="0"/>
              <a:t>Grants: state agencies/ societies/ support groups</a:t>
            </a:r>
          </a:p>
          <a:p>
            <a:pPr lvl="1"/>
            <a:r>
              <a:rPr lang="en-US" sz="1800" dirty="0"/>
              <a:t>Industry partnerships</a:t>
            </a:r>
            <a:endParaRPr lang="en-US" sz="1650" dirty="0"/>
          </a:p>
        </p:txBody>
      </p:sp>
      <p:sp>
        <p:nvSpPr>
          <p:cNvPr id="12" name="Title 1"/>
          <p:cNvSpPr>
            <a:spLocks noGrp="1"/>
          </p:cNvSpPr>
          <p:nvPr>
            <p:ph type="title"/>
          </p:nvPr>
        </p:nvSpPr>
        <p:spPr>
          <a:xfrm>
            <a:off x="0" y="0"/>
            <a:ext cx="18287999" cy="1839756"/>
          </a:xfrm>
        </p:spPr>
        <p:txBody>
          <a:bodyPr>
            <a:normAutofit/>
          </a:bodyPr>
          <a:lstStyle/>
          <a:p>
            <a:r>
              <a:rPr lang="en-US" sz="6000" dirty="0"/>
              <a:t>Leverage Existing Resources</a:t>
            </a:r>
          </a:p>
        </p:txBody>
      </p:sp>
    </p:spTree>
    <p:extLst>
      <p:ext uri="{BB962C8B-B14F-4D97-AF65-F5344CB8AC3E}">
        <p14:creationId xmlns:p14="http://schemas.microsoft.com/office/powerpoint/2010/main" val="2542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42"/>
            <a:ext cx="18288000" cy="2474384"/>
          </a:xfrm>
        </p:spPr>
        <p:txBody>
          <a:bodyPr>
            <a:normAutofit/>
          </a:bodyPr>
          <a:lstStyle/>
          <a:p>
            <a:r>
              <a:rPr lang="en-US" sz="5400" dirty="0"/>
              <a:t>Leverage Existing Resources: Tapping into Technology</a:t>
            </a:r>
            <a:endParaRPr lang="en-US" dirty="0"/>
          </a:p>
        </p:txBody>
      </p:sp>
      <p:sp>
        <p:nvSpPr>
          <p:cNvPr id="3" name="Text Placeholder 2"/>
          <p:cNvSpPr>
            <a:spLocks noGrp="1"/>
          </p:cNvSpPr>
          <p:nvPr>
            <p:ph type="body" idx="1"/>
          </p:nvPr>
        </p:nvSpPr>
        <p:spPr>
          <a:xfrm>
            <a:off x="246238" y="2921468"/>
            <a:ext cx="7077261" cy="591191"/>
          </a:xfrm>
          <a:solidFill>
            <a:schemeClr val="accent1">
              <a:lumMod val="50000"/>
            </a:schemeClr>
          </a:solidFill>
          <a:ln>
            <a:solidFill>
              <a:schemeClr val="accent1">
                <a:lumMod val="75000"/>
              </a:schemeClr>
            </a:solidFill>
          </a:ln>
        </p:spPr>
        <p:txBody>
          <a:bodyPr>
            <a:normAutofit/>
          </a:bodyPr>
          <a:lstStyle/>
          <a:p>
            <a:pPr algn="ctr"/>
            <a:r>
              <a:rPr lang="en-US" sz="2700" dirty="0">
                <a:solidFill>
                  <a:schemeClr val="bg1"/>
                </a:solidFill>
              </a:rPr>
              <a:t>Electronic Medical Record</a:t>
            </a:r>
          </a:p>
        </p:txBody>
      </p:sp>
      <p:sp>
        <p:nvSpPr>
          <p:cNvPr id="8" name="TextBox 7"/>
          <p:cNvSpPr txBox="1"/>
          <p:nvPr/>
        </p:nvSpPr>
        <p:spPr>
          <a:xfrm>
            <a:off x="251113" y="3512659"/>
            <a:ext cx="7077261" cy="2031325"/>
          </a:xfrm>
          <a:prstGeom prst="rect">
            <a:avLst/>
          </a:prstGeom>
          <a:noFill/>
          <a:ln>
            <a:solidFill>
              <a:schemeClr val="accent1">
                <a:lumMod val="75000"/>
              </a:schemeClr>
            </a:solidFill>
          </a:ln>
        </p:spPr>
        <p:txBody>
          <a:bodyPr wrap="square" rtlCol="0">
            <a:spAutoFit/>
          </a:bodyPr>
          <a:lstStyle/>
          <a:p>
            <a:pPr marL="257175" indent="-257175">
              <a:buFont typeface="Arial" panose="020B0604020202020204" pitchFamily="34" charset="0"/>
              <a:buChar char="•"/>
            </a:pPr>
            <a:r>
              <a:rPr lang="en-US" sz="1800" dirty="0"/>
              <a:t>Develop algorithms to query personal/ family history and identify patients at high-risk for hereditary cancer</a:t>
            </a:r>
          </a:p>
          <a:p>
            <a:pPr marL="942975" lvl="1" indent="-257175">
              <a:buFont typeface="Arial" panose="020B0604020202020204" pitchFamily="34" charset="0"/>
              <a:buChar char="•"/>
            </a:pPr>
            <a:r>
              <a:rPr lang="en-US" sz="1800" dirty="0"/>
              <a:t>Clinician enters data in EMR; Patient enters data in EMR</a:t>
            </a:r>
          </a:p>
          <a:p>
            <a:pPr marL="942975" lvl="1" indent="-257175">
              <a:buFont typeface="Arial" panose="020B0604020202020204" pitchFamily="34" charset="0"/>
              <a:buChar char="•"/>
            </a:pPr>
            <a:r>
              <a:rPr lang="en-US" sz="1800" dirty="0"/>
              <a:t>Create automated lists of high-risk patients</a:t>
            </a:r>
          </a:p>
          <a:p>
            <a:pPr marL="257175" indent="-257175">
              <a:buFont typeface="Arial" panose="020B0604020202020204" pitchFamily="34" charset="0"/>
              <a:buChar char="•"/>
            </a:pPr>
            <a:r>
              <a:rPr lang="en-US" sz="1800" dirty="0"/>
              <a:t>Create high-risk registry to message patients/ clinicians</a:t>
            </a:r>
          </a:p>
          <a:p>
            <a:pPr marL="257175" indent="-257175">
              <a:buFont typeface="Arial" panose="020B0604020202020204" pitchFamily="34" charset="0"/>
              <a:buChar char="•"/>
            </a:pPr>
            <a:r>
              <a:rPr lang="en-US" sz="1800" dirty="0"/>
              <a:t>Create alerts to help clinicians identify high-risk patients</a:t>
            </a:r>
          </a:p>
          <a:p>
            <a:pPr marL="257175" indent="-257175">
              <a:buFont typeface="Arial" panose="020B0604020202020204" pitchFamily="34" charset="0"/>
              <a:buChar char="•"/>
            </a:pPr>
            <a:r>
              <a:rPr lang="en-US" sz="1800" dirty="0"/>
              <a:t>Run reports/ queries via EMR</a:t>
            </a:r>
          </a:p>
        </p:txBody>
      </p:sp>
      <p:sp>
        <p:nvSpPr>
          <p:cNvPr id="9" name="Text Placeholder 2"/>
          <p:cNvSpPr txBox="1">
            <a:spLocks/>
          </p:cNvSpPr>
          <p:nvPr/>
        </p:nvSpPr>
        <p:spPr>
          <a:xfrm>
            <a:off x="215327" y="7893748"/>
            <a:ext cx="7077261" cy="591191"/>
          </a:xfrm>
          <a:prstGeom prst="rect">
            <a:avLst/>
          </a:prstGeom>
          <a:solidFill>
            <a:schemeClr val="accent1">
              <a:lumMod val="50000"/>
            </a:schemeClr>
          </a:solidFill>
          <a:ln>
            <a:solidFill>
              <a:schemeClr val="accent1">
                <a:lumMod val="75000"/>
              </a:schemeClr>
            </a:solidFill>
          </a:ln>
        </p:spPr>
        <p:txBody>
          <a:bodyPr vert="horz" lIns="137160" tIns="68580" rIns="137160" bIns="6858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700" dirty="0">
                <a:solidFill>
                  <a:schemeClr val="bg1"/>
                </a:solidFill>
              </a:rPr>
              <a:t>Online Data Collection &amp; Tracking Platforms</a:t>
            </a:r>
          </a:p>
        </p:txBody>
      </p:sp>
      <p:sp>
        <p:nvSpPr>
          <p:cNvPr id="10" name="TextBox 9"/>
          <p:cNvSpPr txBox="1"/>
          <p:nvPr/>
        </p:nvSpPr>
        <p:spPr>
          <a:xfrm>
            <a:off x="215327" y="8484939"/>
            <a:ext cx="7077261" cy="2585323"/>
          </a:xfrm>
          <a:prstGeom prst="rect">
            <a:avLst/>
          </a:prstGeom>
          <a:noFill/>
          <a:ln>
            <a:solidFill>
              <a:schemeClr val="accent1">
                <a:lumMod val="75000"/>
              </a:schemeClr>
            </a:solidFill>
          </a:ln>
        </p:spPr>
        <p:txBody>
          <a:bodyPr wrap="square" rtlCol="0">
            <a:spAutoFit/>
          </a:bodyPr>
          <a:lstStyle/>
          <a:p>
            <a:pPr marL="257175" indent="-257175">
              <a:buFont typeface="Arial" panose="020B0604020202020204" pitchFamily="34" charset="0"/>
              <a:buChar char="•"/>
            </a:pPr>
            <a:r>
              <a:rPr lang="en-US" sz="1800" dirty="0"/>
              <a:t>Examples: </a:t>
            </a:r>
            <a:r>
              <a:rPr lang="en-US" sz="1800" dirty="0" err="1"/>
              <a:t>CancerGeneConnect</a:t>
            </a:r>
            <a:r>
              <a:rPr lang="en-US" sz="1800" dirty="0"/>
              <a:t> &amp; Progeny</a:t>
            </a:r>
          </a:p>
          <a:p>
            <a:pPr marL="257175" indent="-257175">
              <a:buFont typeface="Arial" panose="020B0604020202020204" pitchFamily="34" charset="0"/>
              <a:buChar char="•"/>
            </a:pPr>
            <a:r>
              <a:rPr lang="en-US" sz="1800" dirty="0"/>
              <a:t>Electronically enter patient data/ family history &amp; generate pedigrees</a:t>
            </a:r>
          </a:p>
          <a:p>
            <a:pPr marL="942975" lvl="1" indent="-257175">
              <a:buFont typeface="Arial" panose="020B0604020202020204" pitchFamily="34" charset="0"/>
              <a:buChar char="•"/>
            </a:pPr>
            <a:r>
              <a:rPr lang="en-US" sz="1800" dirty="0"/>
              <a:t>Patients can enter data via patient portals</a:t>
            </a:r>
          </a:p>
          <a:p>
            <a:pPr marL="257175" indent="-257175">
              <a:buFont typeface="Arial" panose="020B0604020202020204" pitchFamily="34" charset="0"/>
              <a:buChar char="•"/>
            </a:pPr>
            <a:r>
              <a:rPr lang="en-US" sz="1800" dirty="0"/>
              <a:t>Run reports / queries for several variables &amp; track patient status </a:t>
            </a:r>
          </a:p>
          <a:p>
            <a:pPr marL="257175" indent="-257175">
              <a:buFont typeface="Arial" panose="020B0604020202020204" pitchFamily="34" charset="0"/>
              <a:buChar char="•"/>
            </a:pPr>
            <a:r>
              <a:rPr lang="en-US" sz="1800" dirty="0"/>
              <a:t>Easily generate documentation for genetics consultations</a:t>
            </a:r>
          </a:p>
          <a:p>
            <a:pPr marL="257175" indent="-257175">
              <a:buFont typeface="Arial" panose="020B0604020202020204" pitchFamily="34" charset="0"/>
              <a:buChar char="•"/>
            </a:pPr>
            <a:r>
              <a:rPr lang="en-US" sz="1800" dirty="0"/>
              <a:t>Provide educational material to patients via patient portal</a:t>
            </a:r>
          </a:p>
          <a:p>
            <a:pPr marL="257175" indent="-257175">
              <a:buFont typeface="Arial" panose="020B0604020202020204" pitchFamily="34" charset="0"/>
              <a:buChar char="•"/>
            </a:pPr>
            <a:r>
              <a:rPr lang="en-US" sz="1800" dirty="0"/>
              <a:t>Order genetic testing</a:t>
            </a:r>
          </a:p>
          <a:p>
            <a:pPr marL="257175" indent="-257175">
              <a:buFont typeface="Arial" panose="020B0604020202020204" pitchFamily="34" charset="0"/>
              <a:buChar char="•"/>
            </a:pPr>
            <a:r>
              <a:rPr lang="en-US" sz="1800" dirty="0"/>
              <a:t>Run risk models</a:t>
            </a:r>
          </a:p>
        </p:txBody>
      </p:sp>
      <p:sp>
        <p:nvSpPr>
          <p:cNvPr id="13" name="Text Placeholder 2"/>
          <p:cNvSpPr>
            <a:spLocks noGrp="1"/>
          </p:cNvSpPr>
          <p:nvPr>
            <p:ph type="body" idx="1"/>
          </p:nvPr>
        </p:nvSpPr>
        <p:spPr>
          <a:xfrm>
            <a:off x="232627" y="5672930"/>
            <a:ext cx="7077261" cy="591191"/>
          </a:xfrm>
          <a:solidFill>
            <a:schemeClr val="accent1">
              <a:lumMod val="50000"/>
            </a:schemeClr>
          </a:solidFill>
          <a:ln>
            <a:solidFill>
              <a:schemeClr val="accent1">
                <a:lumMod val="75000"/>
              </a:schemeClr>
            </a:solidFill>
          </a:ln>
        </p:spPr>
        <p:txBody>
          <a:bodyPr>
            <a:normAutofit/>
          </a:bodyPr>
          <a:lstStyle/>
          <a:p>
            <a:pPr algn="ctr"/>
            <a:r>
              <a:rPr lang="en-US" sz="2700" dirty="0">
                <a:solidFill>
                  <a:schemeClr val="bg1"/>
                </a:solidFill>
              </a:rPr>
              <a:t>Mammography Software</a:t>
            </a:r>
          </a:p>
        </p:txBody>
      </p:sp>
      <p:sp>
        <p:nvSpPr>
          <p:cNvPr id="14" name="TextBox 13"/>
          <p:cNvSpPr txBox="1"/>
          <p:nvPr/>
        </p:nvSpPr>
        <p:spPr>
          <a:xfrm>
            <a:off x="227752" y="6264121"/>
            <a:ext cx="7077261" cy="1477328"/>
          </a:xfrm>
          <a:prstGeom prst="rect">
            <a:avLst/>
          </a:prstGeom>
          <a:noFill/>
          <a:ln>
            <a:solidFill>
              <a:schemeClr val="accent1">
                <a:lumMod val="75000"/>
              </a:schemeClr>
            </a:solidFill>
          </a:ln>
        </p:spPr>
        <p:txBody>
          <a:bodyPr wrap="square" rtlCol="0">
            <a:spAutoFit/>
          </a:bodyPr>
          <a:lstStyle/>
          <a:p>
            <a:pPr marL="257175" indent="-257175">
              <a:buFont typeface="Arial" panose="020B0604020202020204" pitchFamily="34" charset="0"/>
              <a:buChar char="•"/>
            </a:pPr>
            <a:r>
              <a:rPr lang="en-US" sz="1800" dirty="0"/>
              <a:t>Develop algorithms to query personal/ family history and identify patients at high-risk for hereditary cancer</a:t>
            </a:r>
          </a:p>
          <a:p>
            <a:pPr marL="942975" lvl="1" indent="-257175">
              <a:buFont typeface="Arial" panose="020B0604020202020204" pitchFamily="34" charset="0"/>
              <a:buChar char="•"/>
            </a:pPr>
            <a:r>
              <a:rPr lang="en-US" sz="1800" dirty="0"/>
              <a:t>Clinician enters data</a:t>
            </a:r>
          </a:p>
          <a:p>
            <a:pPr marL="942975" lvl="1" indent="-257175">
              <a:buFont typeface="Arial" panose="020B0604020202020204" pitchFamily="34" charset="0"/>
              <a:buChar char="•"/>
            </a:pPr>
            <a:r>
              <a:rPr lang="en-US" sz="1800" dirty="0"/>
              <a:t>Create automated lists of high-risk patients</a:t>
            </a:r>
          </a:p>
          <a:p>
            <a:pPr marL="257175" indent="-257175">
              <a:buFont typeface="Arial" panose="020B0604020202020204" pitchFamily="34" charset="0"/>
              <a:buChar char="•"/>
            </a:pPr>
            <a:r>
              <a:rPr lang="en-US" sz="1800" dirty="0"/>
              <a:t>Run reports/ queries</a:t>
            </a:r>
          </a:p>
        </p:txBody>
      </p:sp>
      <p:sp>
        <p:nvSpPr>
          <p:cNvPr id="15" name="Text Placeholder 2"/>
          <p:cNvSpPr>
            <a:spLocks noGrp="1"/>
          </p:cNvSpPr>
          <p:nvPr>
            <p:ph type="body" idx="1"/>
          </p:nvPr>
        </p:nvSpPr>
        <p:spPr>
          <a:xfrm>
            <a:off x="10867002" y="2921468"/>
            <a:ext cx="7077261" cy="591191"/>
          </a:xfrm>
          <a:solidFill>
            <a:schemeClr val="accent1">
              <a:lumMod val="50000"/>
            </a:schemeClr>
          </a:solidFill>
          <a:ln>
            <a:solidFill>
              <a:schemeClr val="accent1">
                <a:lumMod val="75000"/>
              </a:schemeClr>
            </a:solidFill>
          </a:ln>
        </p:spPr>
        <p:txBody>
          <a:bodyPr>
            <a:normAutofit fontScale="85000" lnSpcReduction="20000"/>
          </a:bodyPr>
          <a:lstStyle/>
          <a:p>
            <a:pPr algn="ctr"/>
            <a:r>
              <a:rPr lang="en-US" sz="2700" dirty="0">
                <a:solidFill>
                  <a:schemeClr val="bg1"/>
                </a:solidFill>
              </a:rPr>
              <a:t>Considerations for Non-Traditional Service Delivery</a:t>
            </a:r>
          </a:p>
        </p:txBody>
      </p:sp>
      <p:sp>
        <p:nvSpPr>
          <p:cNvPr id="16" name="TextBox 15"/>
          <p:cNvSpPr txBox="1"/>
          <p:nvPr/>
        </p:nvSpPr>
        <p:spPr>
          <a:xfrm>
            <a:off x="10867002" y="3512659"/>
            <a:ext cx="7077261" cy="4893647"/>
          </a:xfrm>
          <a:prstGeom prst="rect">
            <a:avLst/>
          </a:prstGeom>
          <a:noFill/>
          <a:ln>
            <a:solidFill>
              <a:schemeClr val="accent1">
                <a:lumMod val="75000"/>
              </a:schemeClr>
            </a:solidFill>
          </a:ln>
        </p:spPr>
        <p:txBody>
          <a:bodyPr wrap="square" rtlCol="0">
            <a:spAutoFit/>
          </a:bodyPr>
          <a:lstStyle/>
          <a:p>
            <a:pPr marL="257175" indent="-257175">
              <a:buFont typeface="Arial" panose="020B0604020202020204" pitchFamily="34" charset="0"/>
              <a:buChar char="•"/>
            </a:pPr>
            <a:r>
              <a:rPr lang="en-US" sz="1800" dirty="0"/>
              <a:t>Pre-test genetic education video</a:t>
            </a:r>
          </a:p>
          <a:p>
            <a:pPr marL="257175" indent="-257175">
              <a:buFont typeface="Arial" panose="020B0604020202020204" pitchFamily="34" charset="0"/>
              <a:buChar char="•"/>
            </a:pPr>
            <a:r>
              <a:rPr lang="en-US" sz="1800" dirty="0"/>
              <a:t>Telemedicine software: Skype for Business, Zoom, GoToMeeting</a:t>
            </a:r>
          </a:p>
          <a:p>
            <a:pPr marL="942975" lvl="1" indent="-257175">
              <a:buFont typeface="Arial" panose="020B0604020202020204" pitchFamily="34" charset="0"/>
              <a:buChar char="•"/>
            </a:pPr>
            <a:r>
              <a:rPr lang="en-US" sz="1800" dirty="0"/>
              <a:t>HIPPA compliant; </a:t>
            </a:r>
            <a:r>
              <a:rPr lang="en-US" sz="1800" dirty="0" err="1"/>
              <a:t>dowloadable</a:t>
            </a:r>
            <a:r>
              <a:rPr lang="en-US" sz="1800" dirty="0"/>
              <a:t> software with secure links</a:t>
            </a:r>
          </a:p>
          <a:p>
            <a:pPr marL="257175" indent="-257175">
              <a:buFont typeface="Arial" panose="020B0604020202020204" pitchFamily="34" charset="0"/>
              <a:buChar char="•"/>
            </a:pPr>
            <a:r>
              <a:rPr lang="en-US" sz="1800" dirty="0"/>
              <a:t>Telephone genetic counseling/ Telemedicine genetic counseling</a:t>
            </a:r>
          </a:p>
          <a:p>
            <a:pPr marL="942975" lvl="1" indent="-257175">
              <a:buFont typeface="Arial" panose="020B0604020202020204" pitchFamily="34" charset="0"/>
              <a:buChar char="•"/>
            </a:pPr>
            <a:r>
              <a:rPr lang="en-US" sz="1800" dirty="0" err="1"/>
              <a:t>Docusign</a:t>
            </a:r>
            <a:r>
              <a:rPr lang="en-US" sz="1800" dirty="0"/>
              <a:t> to send information to patient</a:t>
            </a:r>
          </a:p>
          <a:p>
            <a:pPr marL="942975" lvl="1" indent="-257175">
              <a:buFont typeface="Arial" panose="020B0604020202020204" pitchFamily="34" charset="0"/>
              <a:buChar char="•"/>
            </a:pPr>
            <a:r>
              <a:rPr lang="en-US" sz="1800" dirty="0" err="1"/>
              <a:t>Docusign</a:t>
            </a:r>
            <a:r>
              <a:rPr lang="en-US" sz="1800" dirty="0"/>
              <a:t> for patient signature on consent documents</a:t>
            </a:r>
          </a:p>
          <a:p>
            <a:pPr marL="942975" lvl="1" indent="-257175">
              <a:buFont typeface="Arial" panose="020B0604020202020204" pitchFamily="34" charset="0"/>
              <a:buChar char="•"/>
            </a:pPr>
            <a:r>
              <a:rPr lang="en-US" sz="1800" dirty="0"/>
              <a:t>Use genetic testing lab services to send saliva kits to patient’s home or coordinate mobile phlebotomy at patient’s home </a:t>
            </a:r>
          </a:p>
          <a:p>
            <a:pPr marL="257175" indent="-257175">
              <a:buFont typeface="Arial" panose="020B0604020202020204" pitchFamily="34" charset="0"/>
              <a:buChar char="•"/>
            </a:pPr>
            <a:r>
              <a:rPr lang="en-US" sz="1800" dirty="0"/>
              <a:t>Online survey distribution tools to develop compliance and needs assessment survey</a:t>
            </a:r>
          </a:p>
          <a:p>
            <a:pPr marL="942975" lvl="1" indent="-257175">
              <a:buFont typeface="Arial" panose="020B0604020202020204" pitchFamily="34" charset="0"/>
              <a:buChar char="•"/>
            </a:pPr>
            <a:r>
              <a:rPr lang="en-US" sz="1800" dirty="0" err="1"/>
              <a:t>RedCap</a:t>
            </a:r>
            <a:r>
              <a:rPr lang="en-US" sz="1800" dirty="0"/>
              <a:t> is secure and HIPPA compliant</a:t>
            </a:r>
          </a:p>
          <a:p>
            <a:pPr marL="257175" indent="-257175">
              <a:buFont typeface="Arial" panose="020B0604020202020204" pitchFamily="34" charset="0"/>
              <a:buChar char="•"/>
            </a:pPr>
            <a:r>
              <a:rPr lang="en-US" sz="1800" dirty="0" err="1"/>
              <a:t>Kintalk</a:t>
            </a:r>
            <a:r>
              <a:rPr lang="en-US" sz="1800" dirty="0"/>
              <a:t> to securely send genetic testing results/ information to relatives for cascade testing</a:t>
            </a:r>
          </a:p>
          <a:p>
            <a:pPr marL="257175" indent="-257175">
              <a:buFont typeface="Arial" panose="020B0604020202020204" pitchFamily="34" charset="0"/>
              <a:buChar char="•"/>
            </a:pPr>
            <a:r>
              <a:rPr lang="en-US" sz="1800" dirty="0"/>
              <a:t>FindaGeneticCounselor.com to find local genetic counselors who provide in person/ telephone-based consultations across specialties</a:t>
            </a:r>
          </a:p>
          <a:p>
            <a:pPr marL="257175" indent="-257175">
              <a:buFont typeface="Arial" panose="020B0604020202020204" pitchFamily="34" charset="0"/>
              <a:buChar char="•"/>
            </a:pPr>
            <a:endParaRPr lang="en-US" sz="600" dirty="0"/>
          </a:p>
        </p:txBody>
      </p:sp>
      <p:sp>
        <p:nvSpPr>
          <p:cNvPr id="17" name="Text Placeholder 2">
            <a:extLst>
              <a:ext uri="{FF2B5EF4-FFF2-40B4-BE49-F238E27FC236}">
                <a16:creationId xmlns:a16="http://schemas.microsoft.com/office/drawing/2014/main" id="{08914797-CF8B-4C46-9C27-7EA8F9D7408C}"/>
              </a:ext>
            </a:extLst>
          </p:cNvPr>
          <p:cNvSpPr txBox="1">
            <a:spLocks/>
          </p:cNvSpPr>
          <p:nvPr/>
        </p:nvSpPr>
        <p:spPr>
          <a:xfrm>
            <a:off x="10867000" y="8542185"/>
            <a:ext cx="7077261" cy="591191"/>
          </a:xfrm>
          <a:prstGeom prst="rect">
            <a:avLst/>
          </a:prstGeom>
          <a:solidFill>
            <a:schemeClr val="accent1">
              <a:lumMod val="50000"/>
            </a:schemeClr>
          </a:solidFill>
          <a:ln>
            <a:solidFill>
              <a:schemeClr val="accent1">
                <a:lumMod val="75000"/>
              </a:schemeClr>
            </a:solidFill>
          </a:ln>
        </p:spPr>
        <p:txBody>
          <a:bodyPr vert="horz" lIns="137160" tIns="68580" rIns="137160" bIns="6858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700" dirty="0">
                <a:solidFill>
                  <a:schemeClr val="bg1"/>
                </a:solidFill>
              </a:rPr>
              <a:t>Web-Based Resources</a:t>
            </a:r>
          </a:p>
        </p:txBody>
      </p:sp>
      <p:sp>
        <p:nvSpPr>
          <p:cNvPr id="24" name="TextBox 23">
            <a:extLst>
              <a:ext uri="{FF2B5EF4-FFF2-40B4-BE49-F238E27FC236}">
                <a16:creationId xmlns:a16="http://schemas.microsoft.com/office/drawing/2014/main" id="{3FA8C180-CD9D-41BE-81D7-AAE2C35DF3BC}"/>
              </a:ext>
            </a:extLst>
          </p:cNvPr>
          <p:cNvSpPr txBox="1"/>
          <p:nvPr/>
        </p:nvSpPr>
        <p:spPr>
          <a:xfrm>
            <a:off x="10867001" y="9133376"/>
            <a:ext cx="7077261" cy="1754326"/>
          </a:xfrm>
          <a:prstGeom prst="rect">
            <a:avLst/>
          </a:prstGeom>
          <a:noFill/>
          <a:ln>
            <a:solidFill>
              <a:schemeClr val="accent1">
                <a:lumMod val="75000"/>
              </a:schemeClr>
            </a:solidFill>
          </a:ln>
        </p:spPr>
        <p:txBody>
          <a:bodyPr wrap="square" rtlCol="0">
            <a:spAutoFit/>
          </a:bodyPr>
          <a:lstStyle/>
          <a:p>
            <a:pPr marL="257175" indent="-257175">
              <a:buFont typeface="Arial" panose="020B0604020202020204" pitchFamily="34" charset="0"/>
              <a:buChar char="•"/>
            </a:pPr>
            <a:r>
              <a:rPr lang="en-US" sz="1800" dirty="0" err="1"/>
              <a:t>Heredtary</a:t>
            </a:r>
            <a:r>
              <a:rPr lang="en-US" sz="1800" dirty="0"/>
              <a:t> Cancer Risk Assessments to identify patients who require genetic evaluation</a:t>
            </a:r>
          </a:p>
          <a:p>
            <a:pPr marL="257175" indent="-257175">
              <a:buFont typeface="Arial" panose="020B0604020202020204" pitchFamily="34" charset="0"/>
              <a:buChar char="•"/>
            </a:pPr>
            <a:r>
              <a:rPr lang="en-US" sz="1800" dirty="0"/>
              <a:t>Several websites providing syndrome-specific/ general patient-friendly information and education </a:t>
            </a:r>
          </a:p>
          <a:p>
            <a:pPr marL="257175" indent="-257175">
              <a:buFont typeface="Arial" panose="020B0604020202020204" pitchFamily="34" charset="0"/>
              <a:buChar char="•"/>
            </a:pPr>
            <a:r>
              <a:rPr lang="en-US" sz="1800" dirty="0"/>
              <a:t>Web-based risk assessment tools (</a:t>
            </a:r>
            <a:r>
              <a:rPr lang="en-US" sz="1800" dirty="0" err="1"/>
              <a:t>Tyrer-Cuzick</a:t>
            </a:r>
            <a:r>
              <a:rPr lang="en-US" sz="1800" dirty="0"/>
              <a:t>, Gail, etc.)</a:t>
            </a:r>
          </a:p>
          <a:p>
            <a:pPr marL="257175" indent="-257175">
              <a:buFont typeface="Arial" panose="020B0604020202020204" pitchFamily="34" charset="0"/>
              <a:buChar char="•"/>
            </a:pPr>
            <a:endParaRPr lang="en-US" sz="1800" dirty="0"/>
          </a:p>
        </p:txBody>
      </p:sp>
      <p:pic>
        <p:nvPicPr>
          <p:cNvPr id="25" name="Picture 2" descr="Image result for black and white graphic for patients">
            <a:extLst>
              <a:ext uri="{FF2B5EF4-FFF2-40B4-BE49-F238E27FC236}">
                <a16:creationId xmlns:a16="http://schemas.microsoft.com/office/drawing/2014/main" id="{C8A95F82-5A74-4FC6-9FC0-B820B979598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32665" y="3571865"/>
            <a:ext cx="1448339" cy="14483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arrow, business, finance, right, trend, up icon">
            <a:extLst>
              <a:ext uri="{FF2B5EF4-FFF2-40B4-BE49-F238E27FC236}">
                <a16:creationId xmlns:a16="http://schemas.microsoft.com/office/drawing/2014/main" id="{A3C6FFA0-F270-4ACC-9F84-45846FBA093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8374" y="3902468"/>
            <a:ext cx="3206972" cy="32069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D7077F31-4B39-431E-A72E-3D104584DF28}"/>
              </a:ext>
            </a:extLst>
          </p:cNvPr>
          <p:cNvPicPr>
            <a:picLocks noChangeAspect="1"/>
          </p:cNvPicPr>
          <p:nvPr/>
        </p:nvPicPr>
        <p:blipFill>
          <a:blip r:embed="rId4"/>
          <a:stretch>
            <a:fillRect/>
          </a:stretch>
        </p:blipFill>
        <p:spPr>
          <a:xfrm>
            <a:off x="7764309" y="7401620"/>
            <a:ext cx="2171700" cy="2185988"/>
          </a:xfrm>
          <a:prstGeom prst="rect">
            <a:avLst/>
          </a:prstGeom>
        </p:spPr>
      </p:pic>
      <p:pic>
        <p:nvPicPr>
          <p:cNvPr id="38" name="Picture 10" descr="arrow, bottom, business, finance, right, trend icon">
            <a:extLst>
              <a:ext uri="{FF2B5EF4-FFF2-40B4-BE49-F238E27FC236}">
                <a16:creationId xmlns:a16="http://schemas.microsoft.com/office/drawing/2014/main" id="{796A4DF9-DA03-4349-85E6-2DF35CA50B4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25336" y="8519355"/>
            <a:ext cx="3206972" cy="3206973"/>
          </a:xfrm>
          <a:prstGeom prst="rect">
            <a:avLst/>
          </a:prstGeom>
          <a:noFill/>
          <a:extLst>
            <a:ext uri="{909E8E84-426E-40DD-AFC4-6F175D3DCCD1}">
              <a14:hiddenFill xmlns:a14="http://schemas.microsoft.com/office/drawing/2010/main">
                <a:solidFill>
                  <a:srgbClr val="FFFFFF"/>
                </a:solidFill>
              </a14:hiddenFill>
            </a:ext>
          </a:extLst>
        </p:spPr>
      </p:pic>
      <p:sp>
        <p:nvSpPr>
          <p:cNvPr id="39" name="Down Arrow 12">
            <a:extLst>
              <a:ext uri="{FF2B5EF4-FFF2-40B4-BE49-F238E27FC236}">
                <a16:creationId xmlns:a16="http://schemas.microsoft.com/office/drawing/2014/main" id="{AC18764C-7275-4480-B218-C04207A8B063}"/>
              </a:ext>
            </a:extLst>
          </p:cNvPr>
          <p:cNvSpPr txBox="1">
            <a:spLocks/>
          </p:cNvSpPr>
          <p:nvPr/>
        </p:nvSpPr>
        <p:spPr>
          <a:xfrm>
            <a:off x="7961450" y="6368956"/>
            <a:ext cx="2440056" cy="994700"/>
          </a:xfrm>
          <a:prstGeom prst="downArrow">
            <a:avLst/>
          </a:prstGeom>
          <a:solidFill>
            <a:schemeClr val="accent1">
              <a:lumMod val="50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vert="horz" lIns="137160" tIns="68580" rIns="137160" bIns="6858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dk1">
                    <a:hueOff val="0"/>
                    <a:satOff val="0"/>
                    <a:lumOff val="0"/>
                    <a:alphaOff val="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dk1">
                    <a:hueOff val="0"/>
                    <a:satOff val="0"/>
                    <a:lumOff val="0"/>
                    <a:alphaOff val="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dk1">
                    <a:hueOff val="0"/>
                    <a:satOff val="0"/>
                    <a:lumOff val="0"/>
                    <a:alphaOff val="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dk1">
                    <a:hueOff val="0"/>
                    <a:satOff val="0"/>
                    <a:lumOff val="0"/>
                    <a:alphaOff val="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dk1">
                    <a:hueOff val="0"/>
                    <a:satOff val="0"/>
                    <a:lumOff val="0"/>
                    <a:alphaOff val="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dk1">
                    <a:hueOff val="0"/>
                    <a:satOff val="0"/>
                    <a:lumOff val="0"/>
                    <a:alphaOff val="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dk1">
                    <a:hueOff val="0"/>
                    <a:satOff val="0"/>
                    <a:lumOff val="0"/>
                    <a:alphaOff val="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dk1">
                    <a:hueOff val="0"/>
                    <a:satOff val="0"/>
                    <a:lumOff val="0"/>
                    <a:alphaOff val="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dk1">
                    <a:hueOff val="0"/>
                    <a:satOff val="0"/>
                    <a:lumOff val="0"/>
                    <a:alphaOff val="0"/>
                  </a:schemeClr>
                </a:solidFill>
                <a:latin typeface="+mn-lt"/>
                <a:ea typeface="+mn-ea"/>
                <a:cs typeface="+mn-cs"/>
              </a:defRPr>
            </a:lvl9pPr>
          </a:lstStyle>
          <a:p>
            <a:r>
              <a:rPr lang="en-US" sz="3600"/>
              <a:t>   </a:t>
            </a:r>
            <a:endParaRPr lang="en-US" sz="3600" dirty="0"/>
          </a:p>
        </p:txBody>
      </p:sp>
    </p:spTree>
    <p:extLst>
      <p:ext uri="{BB962C8B-B14F-4D97-AF65-F5344CB8AC3E}">
        <p14:creationId xmlns:p14="http://schemas.microsoft.com/office/powerpoint/2010/main" val="13773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bg/>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
                                            <p:bg/>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9" grpId="0" animBg="1"/>
      <p:bldP spid="10" grpId="0" animBg="1"/>
      <p:bldP spid="13" grpId="0" build="p" animBg="1"/>
      <p:bldP spid="14" grpId="0" animBg="1"/>
      <p:bldP spid="15" grpId="0" build="p" animBg="1"/>
      <p:bldP spid="16" grpId="0" animBg="1"/>
      <p:bldP spid="17" grpId="0" animBg="1"/>
      <p:bldP spid="24"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51422" y="2025085"/>
            <a:ext cx="8258175" cy="9272588"/>
          </a:xfrm>
          <a:prstGeom prst="rect">
            <a:avLst/>
          </a:prstGeom>
        </p:spPr>
      </p:pic>
      <p:sp>
        <p:nvSpPr>
          <p:cNvPr id="16" name="TextBox 15">
            <a:extLst>
              <a:ext uri="{FF2B5EF4-FFF2-40B4-BE49-F238E27FC236}">
                <a16:creationId xmlns:a16="http://schemas.microsoft.com/office/drawing/2014/main" id="{BAF26511-8076-4449-A0C4-EA771C5DCED2}"/>
              </a:ext>
            </a:extLst>
          </p:cNvPr>
          <p:cNvSpPr txBox="1"/>
          <p:nvPr/>
        </p:nvSpPr>
        <p:spPr>
          <a:xfrm rot="16320000" flipH="1">
            <a:off x="13514709" y="3909123"/>
            <a:ext cx="2702983" cy="400110"/>
          </a:xfrm>
          <a:prstGeom prst="rect">
            <a:avLst/>
          </a:prstGeom>
          <a:solidFill>
            <a:schemeClr val="bg1"/>
          </a:solidFill>
          <a:ln>
            <a:solidFill>
              <a:schemeClr val="accent1">
                <a:lumMod val="60000"/>
                <a:lumOff val="40000"/>
              </a:schemeClr>
            </a:solidFill>
          </a:ln>
        </p:spPr>
        <p:txBody>
          <a:bodyPr wrap="none" rtlCol="0">
            <a:spAutoFit/>
          </a:bodyPr>
          <a:lstStyle/>
          <a:p>
            <a:pPr algn="r"/>
            <a:r>
              <a:rPr lang="en-US" sz="2000" b="1" dirty="0">
                <a:solidFill>
                  <a:schemeClr val="tx2">
                    <a:lumMod val="60000"/>
                    <a:lumOff val="40000"/>
                  </a:schemeClr>
                </a:solidFill>
              </a:rPr>
              <a:t>Patient Identification</a:t>
            </a:r>
          </a:p>
        </p:txBody>
      </p:sp>
      <p:sp>
        <p:nvSpPr>
          <p:cNvPr id="17" name="TextBox 16">
            <a:extLst>
              <a:ext uri="{FF2B5EF4-FFF2-40B4-BE49-F238E27FC236}">
                <a16:creationId xmlns:a16="http://schemas.microsoft.com/office/drawing/2014/main" id="{676C58EE-2B7F-46B0-BA2A-AA47382FE880}"/>
              </a:ext>
            </a:extLst>
          </p:cNvPr>
          <p:cNvSpPr txBox="1"/>
          <p:nvPr/>
        </p:nvSpPr>
        <p:spPr>
          <a:xfrm>
            <a:off x="15138453" y="5767423"/>
            <a:ext cx="3149547" cy="400110"/>
          </a:xfrm>
          <a:prstGeom prst="rect">
            <a:avLst/>
          </a:prstGeom>
          <a:solidFill>
            <a:schemeClr val="bg1"/>
          </a:solidFill>
          <a:ln>
            <a:solidFill>
              <a:srgbClr val="7030A0"/>
            </a:solidFill>
          </a:ln>
        </p:spPr>
        <p:txBody>
          <a:bodyPr wrap="square" rtlCol="0">
            <a:spAutoFit/>
          </a:bodyPr>
          <a:lstStyle/>
          <a:p>
            <a:pPr algn="r"/>
            <a:r>
              <a:rPr lang="en-US" sz="2000" b="1" dirty="0">
                <a:solidFill>
                  <a:srgbClr val="7030A0"/>
                </a:solidFill>
              </a:rPr>
              <a:t>Educational Tools</a:t>
            </a:r>
          </a:p>
        </p:txBody>
      </p:sp>
      <p:sp>
        <p:nvSpPr>
          <p:cNvPr id="18" name="TextBox 17">
            <a:extLst>
              <a:ext uri="{FF2B5EF4-FFF2-40B4-BE49-F238E27FC236}">
                <a16:creationId xmlns:a16="http://schemas.microsoft.com/office/drawing/2014/main" id="{1015AC2F-102C-409C-BD06-6BC60730D19C}"/>
              </a:ext>
            </a:extLst>
          </p:cNvPr>
          <p:cNvSpPr txBox="1"/>
          <p:nvPr/>
        </p:nvSpPr>
        <p:spPr>
          <a:xfrm rot="28980000" flipV="1">
            <a:off x="14273153" y="4180648"/>
            <a:ext cx="3387112" cy="400110"/>
          </a:xfrm>
          <a:prstGeom prst="rect">
            <a:avLst/>
          </a:prstGeom>
          <a:solidFill>
            <a:schemeClr val="bg1"/>
          </a:solidFill>
          <a:ln>
            <a:solidFill>
              <a:srgbClr val="00CC99"/>
            </a:solidFill>
          </a:ln>
        </p:spPr>
        <p:txBody>
          <a:bodyPr wrap="square" rtlCol="0">
            <a:spAutoFit/>
          </a:bodyPr>
          <a:lstStyle/>
          <a:p>
            <a:pPr algn="r"/>
            <a:r>
              <a:rPr lang="en-US" sz="2000" b="1" dirty="0">
                <a:solidFill>
                  <a:srgbClr val="00CC99"/>
                </a:solidFill>
              </a:rPr>
              <a:t>Administrative Resources</a:t>
            </a:r>
          </a:p>
        </p:txBody>
      </p:sp>
      <p:sp>
        <p:nvSpPr>
          <p:cNvPr id="20" name="TextBox 19">
            <a:extLst>
              <a:ext uri="{FF2B5EF4-FFF2-40B4-BE49-F238E27FC236}">
                <a16:creationId xmlns:a16="http://schemas.microsoft.com/office/drawing/2014/main" id="{FE46F0F0-CF2F-40C2-8A76-B4FED129FE56}"/>
              </a:ext>
            </a:extLst>
          </p:cNvPr>
          <p:cNvSpPr txBox="1"/>
          <p:nvPr/>
        </p:nvSpPr>
        <p:spPr>
          <a:xfrm rot="5520000">
            <a:off x="13376811" y="7612261"/>
            <a:ext cx="2828686" cy="400110"/>
          </a:xfrm>
          <a:prstGeom prst="rect">
            <a:avLst/>
          </a:prstGeom>
          <a:solidFill>
            <a:schemeClr val="bg1"/>
          </a:solidFill>
          <a:ln>
            <a:solidFill>
              <a:srgbClr val="FF7C80"/>
            </a:solidFill>
          </a:ln>
        </p:spPr>
        <p:txBody>
          <a:bodyPr wrap="square" rtlCol="0">
            <a:spAutoFit/>
          </a:bodyPr>
          <a:lstStyle/>
          <a:p>
            <a:pPr algn="r"/>
            <a:r>
              <a:rPr lang="en-US" sz="2000" b="1" dirty="0">
                <a:solidFill>
                  <a:srgbClr val="FF7C80"/>
                </a:solidFill>
              </a:rPr>
              <a:t>Technology Guides</a:t>
            </a:r>
          </a:p>
        </p:txBody>
      </p:sp>
      <p:sp>
        <p:nvSpPr>
          <p:cNvPr id="10" name="TextBox 9">
            <a:extLst>
              <a:ext uri="{FF2B5EF4-FFF2-40B4-BE49-F238E27FC236}">
                <a16:creationId xmlns:a16="http://schemas.microsoft.com/office/drawing/2014/main" id="{0B965C70-7E76-4E39-B132-7D9CE3C37E9D}"/>
              </a:ext>
            </a:extLst>
          </p:cNvPr>
          <p:cNvSpPr txBox="1"/>
          <p:nvPr/>
        </p:nvSpPr>
        <p:spPr>
          <a:xfrm rot="23400000">
            <a:off x="14961854" y="6675475"/>
            <a:ext cx="2884184" cy="400110"/>
          </a:xfrm>
          <a:prstGeom prst="rect">
            <a:avLst/>
          </a:prstGeom>
          <a:solidFill>
            <a:schemeClr val="bg1"/>
          </a:solidFill>
          <a:ln>
            <a:solidFill>
              <a:srgbClr val="FFC000"/>
            </a:solidFill>
          </a:ln>
        </p:spPr>
        <p:txBody>
          <a:bodyPr wrap="square" rtlCol="0">
            <a:spAutoFit/>
          </a:bodyPr>
          <a:lstStyle/>
          <a:p>
            <a:pPr algn="r"/>
            <a:r>
              <a:rPr lang="en-US" sz="2000" b="1" dirty="0">
                <a:solidFill>
                  <a:srgbClr val="FFC000"/>
                </a:solidFill>
              </a:rPr>
              <a:t>Patient Follow Up</a:t>
            </a:r>
          </a:p>
        </p:txBody>
      </p:sp>
      <p:sp>
        <p:nvSpPr>
          <p:cNvPr id="11" name="TextBox 10">
            <a:extLst>
              <a:ext uri="{FF2B5EF4-FFF2-40B4-BE49-F238E27FC236}">
                <a16:creationId xmlns:a16="http://schemas.microsoft.com/office/drawing/2014/main" id="{BA7A9E6D-59F4-4FAD-89AB-B25E333061F4}"/>
              </a:ext>
            </a:extLst>
          </p:cNvPr>
          <p:cNvSpPr txBox="1"/>
          <p:nvPr/>
        </p:nvSpPr>
        <p:spPr>
          <a:xfrm rot="3360000">
            <a:off x="14356959" y="7248430"/>
            <a:ext cx="2722496" cy="400110"/>
          </a:xfrm>
          <a:prstGeom prst="rect">
            <a:avLst/>
          </a:prstGeom>
          <a:solidFill>
            <a:schemeClr val="bg1"/>
          </a:solidFill>
          <a:ln>
            <a:solidFill>
              <a:srgbClr val="00B050"/>
            </a:solidFill>
          </a:ln>
        </p:spPr>
        <p:txBody>
          <a:bodyPr wrap="square" rtlCol="0">
            <a:spAutoFit/>
          </a:bodyPr>
          <a:lstStyle/>
          <a:p>
            <a:pPr algn="r"/>
            <a:r>
              <a:rPr lang="en-US" sz="2000" b="1" dirty="0">
                <a:solidFill>
                  <a:srgbClr val="01852D"/>
                </a:solidFill>
              </a:rPr>
              <a:t>External specialists</a:t>
            </a:r>
          </a:p>
        </p:txBody>
      </p:sp>
      <p:sp>
        <p:nvSpPr>
          <p:cNvPr id="12" name="TextBox 11">
            <a:extLst>
              <a:ext uri="{FF2B5EF4-FFF2-40B4-BE49-F238E27FC236}">
                <a16:creationId xmlns:a16="http://schemas.microsoft.com/office/drawing/2014/main" id="{E907F0C5-D684-4776-9977-C1A32B88EF36}"/>
              </a:ext>
            </a:extLst>
          </p:cNvPr>
          <p:cNvSpPr txBox="1"/>
          <p:nvPr/>
        </p:nvSpPr>
        <p:spPr>
          <a:xfrm rot="19800000">
            <a:off x="14935663" y="5083438"/>
            <a:ext cx="3057478" cy="400110"/>
          </a:xfrm>
          <a:prstGeom prst="rect">
            <a:avLst/>
          </a:prstGeom>
          <a:solidFill>
            <a:schemeClr val="bg1"/>
          </a:solidFill>
          <a:ln>
            <a:solidFill>
              <a:srgbClr val="C00000"/>
            </a:solidFill>
          </a:ln>
        </p:spPr>
        <p:txBody>
          <a:bodyPr wrap="square" rtlCol="0">
            <a:spAutoFit/>
          </a:bodyPr>
          <a:lstStyle/>
          <a:p>
            <a:pPr algn="r"/>
            <a:r>
              <a:rPr lang="en-US" sz="2000" b="1" dirty="0">
                <a:solidFill>
                  <a:srgbClr val="C00000"/>
                </a:solidFill>
              </a:rPr>
              <a:t>Clinical services</a:t>
            </a:r>
          </a:p>
        </p:txBody>
      </p:sp>
      <p:sp>
        <p:nvSpPr>
          <p:cNvPr id="19" name="Title 1">
            <a:extLst>
              <a:ext uri="{FF2B5EF4-FFF2-40B4-BE49-F238E27FC236}">
                <a16:creationId xmlns:a16="http://schemas.microsoft.com/office/drawing/2014/main" id="{F59EB7F9-342F-40F9-B046-EED40FF25C86}"/>
              </a:ext>
            </a:extLst>
          </p:cNvPr>
          <p:cNvSpPr txBox="1">
            <a:spLocks/>
          </p:cNvSpPr>
          <p:nvPr/>
        </p:nvSpPr>
        <p:spPr>
          <a:xfrm>
            <a:off x="0" y="17432"/>
            <a:ext cx="18288000" cy="201434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Toolkit</a:t>
            </a:r>
            <a:r>
              <a:rPr lang="en-US" sz="5400" dirty="0"/>
              <a:t> </a:t>
            </a:r>
            <a:r>
              <a:rPr lang="en-US" sz="5400" b="1" dirty="0"/>
              <a:t>Resources</a:t>
            </a:r>
          </a:p>
        </p:txBody>
      </p:sp>
      <p:pic>
        <p:nvPicPr>
          <p:cNvPr id="14" name="Picture 2" descr="https://www.bargreen.com/media/catalog/product/cache/1/image/650x/040ec09b1e35df139433887a97daa66f/l/i/lib149.jpg">
            <a:extLst>
              <a:ext uri="{FF2B5EF4-FFF2-40B4-BE49-F238E27FC236}">
                <a16:creationId xmlns:a16="http://schemas.microsoft.com/office/drawing/2014/main" id="{F67AD077-D9B5-4480-B303-237A9EF9A9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54"/>
          <a:stretch/>
        </p:blipFill>
        <p:spPr bwMode="auto">
          <a:xfrm>
            <a:off x="166255" y="2031774"/>
            <a:ext cx="9007319" cy="968947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11714" y="2575884"/>
            <a:ext cx="2244644" cy="3788486"/>
            <a:chOff x="2611714" y="2575884"/>
            <a:chExt cx="2244644" cy="3788486"/>
          </a:xfrm>
        </p:grpSpPr>
        <p:sp>
          <p:nvSpPr>
            <p:cNvPr id="29" name="Oval 28">
              <a:extLst>
                <a:ext uri="{FF2B5EF4-FFF2-40B4-BE49-F238E27FC236}">
                  <a16:creationId xmlns:a16="http://schemas.microsoft.com/office/drawing/2014/main" id="{1148393B-ABF4-4589-A5CE-8E2973D50DFF}"/>
                </a:ext>
              </a:extLst>
            </p:cNvPr>
            <p:cNvSpPr/>
            <p:nvPr/>
          </p:nvSpPr>
          <p:spPr>
            <a:xfrm>
              <a:off x="2852324" y="4743848"/>
              <a:ext cx="1796642" cy="1620522"/>
            </a:xfrm>
            <a:prstGeom prst="ellipse">
              <a:avLst/>
            </a:prstGeom>
            <a:solidFill>
              <a:srgbClr val="7030A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0" name="TextBox 29">
              <a:extLst>
                <a:ext uri="{FF2B5EF4-FFF2-40B4-BE49-F238E27FC236}">
                  <a16:creationId xmlns:a16="http://schemas.microsoft.com/office/drawing/2014/main" id="{5A7D050B-7057-46CA-B1F2-2071AAACE04D}"/>
                </a:ext>
              </a:extLst>
            </p:cNvPr>
            <p:cNvSpPr txBox="1"/>
            <p:nvPr/>
          </p:nvSpPr>
          <p:spPr>
            <a:xfrm>
              <a:off x="2611714" y="5256230"/>
              <a:ext cx="2242028" cy="584775"/>
            </a:xfrm>
            <a:prstGeom prst="rect">
              <a:avLst/>
            </a:prstGeom>
            <a:noFill/>
          </p:spPr>
          <p:txBody>
            <a:bodyPr wrap="square" rtlCol="0">
              <a:spAutoFit/>
            </a:bodyPr>
            <a:lstStyle/>
            <a:p>
              <a:pPr algn="ctr"/>
              <a:r>
                <a:rPr lang="en-US" sz="1600" dirty="0">
                  <a:solidFill>
                    <a:schemeClr val="bg1"/>
                  </a:solidFill>
                </a:rPr>
                <a:t>CME/ Educational videos</a:t>
              </a:r>
            </a:p>
          </p:txBody>
        </p:sp>
        <p:sp>
          <p:nvSpPr>
            <p:cNvPr id="31" name="Oval 30">
              <a:extLst>
                <a:ext uri="{FF2B5EF4-FFF2-40B4-BE49-F238E27FC236}">
                  <a16:creationId xmlns:a16="http://schemas.microsoft.com/office/drawing/2014/main" id="{9065B017-BF3D-452A-98AF-671F7D84B703}"/>
                </a:ext>
              </a:extLst>
            </p:cNvPr>
            <p:cNvSpPr/>
            <p:nvPr/>
          </p:nvSpPr>
          <p:spPr>
            <a:xfrm>
              <a:off x="2982938" y="2575884"/>
              <a:ext cx="1642902" cy="1557549"/>
            </a:xfrm>
            <a:prstGeom prst="ellipse">
              <a:avLst/>
            </a:prstGeom>
            <a:solidFill>
              <a:srgbClr val="7030A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2" name="TextBox 31">
              <a:extLst>
                <a:ext uri="{FF2B5EF4-FFF2-40B4-BE49-F238E27FC236}">
                  <a16:creationId xmlns:a16="http://schemas.microsoft.com/office/drawing/2014/main" id="{448A70CF-BD4D-4DD1-9B26-7A8006E6955B}"/>
                </a:ext>
              </a:extLst>
            </p:cNvPr>
            <p:cNvSpPr txBox="1"/>
            <p:nvPr/>
          </p:nvSpPr>
          <p:spPr>
            <a:xfrm>
              <a:off x="2752419" y="3064520"/>
              <a:ext cx="2103939" cy="584775"/>
            </a:xfrm>
            <a:prstGeom prst="rect">
              <a:avLst/>
            </a:prstGeom>
            <a:noFill/>
          </p:spPr>
          <p:txBody>
            <a:bodyPr wrap="square" rtlCol="0">
              <a:spAutoFit/>
            </a:bodyPr>
            <a:lstStyle/>
            <a:p>
              <a:pPr algn="ctr"/>
              <a:r>
                <a:rPr lang="en-US" sz="1600" dirty="0">
                  <a:solidFill>
                    <a:schemeClr val="bg1"/>
                  </a:solidFill>
                </a:rPr>
                <a:t>Links to genetics training courses</a:t>
              </a:r>
            </a:p>
          </p:txBody>
        </p:sp>
        <p:sp>
          <p:nvSpPr>
            <p:cNvPr id="35" name="Oval 34">
              <a:extLst>
                <a:ext uri="{FF2B5EF4-FFF2-40B4-BE49-F238E27FC236}">
                  <a16:creationId xmlns:a16="http://schemas.microsoft.com/office/drawing/2014/main" id="{86423F0D-6C5E-4D62-B74E-7EDB21D5ABBA}"/>
                </a:ext>
              </a:extLst>
            </p:cNvPr>
            <p:cNvSpPr/>
            <p:nvPr/>
          </p:nvSpPr>
          <p:spPr>
            <a:xfrm>
              <a:off x="2918727" y="3642328"/>
              <a:ext cx="1343703" cy="1296014"/>
            </a:xfrm>
            <a:prstGeom prst="ellipse">
              <a:avLst/>
            </a:prstGeom>
            <a:solidFill>
              <a:srgbClr val="7030A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6" name="TextBox 35">
              <a:extLst>
                <a:ext uri="{FF2B5EF4-FFF2-40B4-BE49-F238E27FC236}">
                  <a16:creationId xmlns:a16="http://schemas.microsoft.com/office/drawing/2014/main" id="{A43087D8-F72E-47D3-B0BA-9A192402AD57}"/>
                </a:ext>
              </a:extLst>
            </p:cNvPr>
            <p:cNvSpPr txBox="1"/>
            <p:nvPr/>
          </p:nvSpPr>
          <p:spPr>
            <a:xfrm>
              <a:off x="2665806" y="4083536"/>
              <a:ext cx="1795112" cy="584775"/>
            </a:xfrm>
            <a:prstGeom prst="rect">
              <a:avLst/>
            </a:prstGeom>
            <a:noFill/>
          </p:spPr>
          <p:txBody>
            <a:bodyPr wrap="square" rtlCol="0">
              <a:spAutoFit/>
            </a:bodyPr>
            <a:lstStyle/>
            <a:p>
              <a:pPr algn="ctr"/>
              <a:r>
                <a:rPr lang="en-US" sz="1600" dirty="0">
                  <a:solidFill>
                    <a:schemeClr val="bg1"/>
                  </a:solidFill>
                </a:rPr>
                <a:t>Educational website </a:t>
              </a:r>
            </a:p>
          </p:txBody>
        </p:sp>
      </p:grpSp>
      <p:grpSp>
        <p:nvGrpSpPr>
          <p:cNvPr id="8" name="Group 7"/>
          <p:cNvGrpSpPr/>
          <p:nvPr/>
        </p:nvGrpSpPr>
        <p:grpSpPr>
          <a:xfrm>
            <a:off x="1305890" y="1914176"/>
            <a:ext cx="1861413" cy="2765862"/>
            <a:chOff x="1305890" y="1914176"/>
            <a:chExt cx="1861413" cy="2765862"/>
          </a:xfrm>
        </p:grpSpPr>
        <p:sp>
          <p:nvSpPr>
            <p:cNvPr id="37" name="Oval 36">
              <a:extLst>
                <a:ext uri="{FF2B5EF4-FFF2-40B4-BE49-F238E27FC236}">
                  <a16:creationId xmlns:a16="http://schemas.microsoft.com/office/drawing/2014/main" id="{A685EC4D-8A21-4EBE-9E04-082D6BFDC051}"/>
                </a:ext>
              </a:extLst>
            </p:cNvPr>
            <p:cNvSpPr/>
            <p:nvPr/>
          </p:nvSpPr>
          <p:spPr>
            <a:xfrm>
              <a:off x="1746090" y="1914176"/>
              <a:ext cx="1343703" cy="1296014"/>
            </a:xfrm>
            <a:prstGeom prst="ellipse">
              <a:avLst/>
            </a:prstGeom>
            <a:solidFill>
              <a:srgbClr val="FF7C8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8" name="TextBox 37">
              <a:extLst>
                <a:ext uri="{FF2B5EF4-FFF2-40B4-BE49-F238E27FC236}">
                  <a16:creationId xmlns:a16="http://schemas.microsoft.com/office/drawing/2014/main" id="{CE25F45C-BBF4-4725-8722-02223F50D3A2}"/>
                </a:ext>
              </a:extLst>
            </p:cNvPr>
            <p:cNvSpPr txBox="1"/>
            <p:nvPr/>
          </p:nvSpPr>
          <p:spPr>
            <a:xfrm>
              <a:off x="1688345" y="2157505"/>
              <a:ext cx="1478958" cy="830997"/>
            </a:xfrm>
            <a:prstGeom prst="rect">
              <a:avLst/>
            </a:prstGeom>
            <a:noFill/>
          </p:spPr>
          <p:txBody>
            <a:bodyPr wrap="square" rtlCol="0">
              <a:spAutoFit/>
            </a:bodyPr>
            <a:lstStyle/>
            <a:p>
              <a:pPr algn="ctr"/>
              <a:r>
                <a:rPr lang="en-US" sz="1600" dirty="0">
                  <a:solidFill>
                    <a:schemeClr val="bg1"/>
                  </a:solidFill>
                </a:rPr>
                <a:t>Software utilization guides</a:t>
              </a:r>
            </a:p>
          </p:txBody>
        </p:sp>
        <p:sp>
          <p:nvSpPr>
            <p:cNvPr id="41" name="Oval 40">
              <a:extLst>
                <a:ext uri="{FF2B5EF4-FFF2-40B4-BE49-F238E27FC236}">
                  <a16:creationId xmlns:a16="http://schemas.microsoft.com/office/drawing/2014/main" id="{A685EC4D-8A21-4EBE-9E04-082D6BFDC051}"/>
                </a:ext>
              </a:extLst>
            </p:cNvPr>
            <p:cNvSpPr/>
            <p:nvPr/>
          </p:nvSpPr>
          <p:spPr>
            <a:xfrm>
              <a:off x="1305890" y="3024563"/>
              <a:ext cx="1707980" cy="1655475"/>
            </a:xfrm>
            <a:prstGeom prst="ellipse">
              <a:avLst/>
            </a:prstGeom>
            <a:solidFill>
              <a:srgbClr val="FF7C8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2" name="TextBox 41">
              <a:extLst>
                <a:ext uri="{FF2B5EF4-FFF2-40B4-BE49-F238E27FC236}">
                  <a16:creationId xmlns:a16="http://schemas.microsoft.com/office/drawing/2014/main" id="{CE25F45C-BBF4-4725-8722-02223F50D3A2}"/>
                </a:ext>
              </a:extLst>
            </p:cNvPr>
            <p:cNvSpPr txBox="1"/>
            <p:nvPr/>
          </p:nvSpPr>
          <p:spPr>
            <a:xfrm>
              <a:off x="1420401" y="3141134"/>
              <a:ext cx="1478958" cy="1323439"/>
            </a:xfrm>
            <a:prstGeom prst="rect">
              <a:avLst/>
            </a:prstGeom>
            <a:noFill/>
          </p:spPr>
          <p:txBody>
            <a:bodyPr wrap="square" rtlCol="0">
              <a:spAutoFit/>
            </a:bodyPr>
            <a:lstStyle/>
            <a:p>
              <a:pPr algn="ctr"/>
              <a:r>
                <a:rPr lang="en-US" sz="1600" dirty="0">
                  <a:solidFill>
                    <a:schemeClr val="bg1"/>
                  </a:solidFill>
                </a:rPr>
                <a:t>Electronic compliance/ needs assessment survey</a:t>
              </a:r>
            </a:p>
          </p:txBody>
        </p:sp>
      </p:grpSp>
      <p:grpSp>
        <p:nvGrpSpPr>
          <p:cNvPr id="9" name="Group 8"/>
          <p:cNvGrpSpPr/>
          <p:nvPr/>
        </p:nvGrpSpPr>
        <p:grpSpPr>
          <a:xfrm>
            <a:off x="1392922" y="4549958"/>
            <a:ext cx="1542020" cy="1545721"/>
            <a:chOff x="1392922" y="4549958"/>
            <a:chExt cx="1542020" cy="1545721"/>
          </a:xfrm>
        </p:grpSpPr>
        <p:sp>
          <p:nvSpPr>
            <p:cNvPr id="52" name="Oval 51">
              <a:extLst>
                <a:ext uri="{FF2B5EF4-FFF2-40B4-BE49-F238E27FC236}">
                  <a16:creationId xmlns:a16="http://schemas.microsoft.com/office/drawing/2014/main" id="{DA51E2C1-0BB6-4528-B92A-357E074C4434}"/>
                </a:ext>
              </a:extLst>
            </p:cNvPr>
            <p:cNvSpPr/>
            <p:nvPr/>
          </p:nvSpPr>
          <p:spPr>
            <a:xfrm>
              <a:off x="1392922" y="4549958"/>
              <a:ext cx="1542020" cy="1545721"/>
            </a:xfrm>
            <a:prstGeom prst="ellipse">
              <a:avLst/>
            </a:prstGeom>
            <a:solidFill>
              <a:srgbClr val="C0000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3" name="TextBox 52">
              <a:extLst>
                <a:ext uri="{FF2B5EF4-FFF2-40B4-BE49-F238E27FC236}">
                  <a16:creationId xmlns:a16="http://schemas.microsoft.com/office/drawing/2014/main" id="{E99DE7D8-EAD2-47D7-B986-C2DC894314A0}"/>
                </a:ext>
              </a:extLst>
            </p:cNvPr>
            <p:cNvSpPr txBox="1"/>
            <p:nvPr/>
          </p:nvSpPr>
          <p:spPr>
            <a:xfrm>
              <a:off x="1460886" y="4671332"/>
              <a:ext cx="1447500" cy="1323439"/>
            </a:xfrm>
            <a:prstGeom prst="rect">
              <a:avLst/>
            </a:prstGeom>
            <a:noFill/>
          </p:spPr>
          <p:txBody>
            <a:bodyPr wrap="square" rtlCol="0">
              <a:spAutoFit/>
            </a:bodyPr>
            <a:lstStyle/>
            <a:p>
              <a:pPr algn="ctr"/>
              <a:r>
                <a:rPr lang="en-US" sz="1600" dirty="0">
                  <a:solidFill>
                    <a:schemeClr val="bg1"/>
                  </a:solidFill>
                </a:rPr>
                <a:t>Guides for alternate service delivery models</a:t>
              </a:r>
            </a:p>
          </p:txBody>
        </p:sp>
      </p:grpSp>
      <p:grpSp>
        <p:nvGrpSpPr>
          <p:cNvPr id="5" name="Group 4"/>
          <p:cNvGrpSpPr/>
          <p:nvPr/>
        </p:nvGrpSpPr>
        <p:grpSpPr>
          <a:xfrm>
            <a:off x="1672017" y="7726988"/>
            <a:ext cx="4487762" cy="1753474"/>
            <a:chOff x="1672017" y="7726988"/>
            <a:chExt cx="4487762" cy="1753474"/>
          </a:xfrm>
        </p:grpSpPr>
        <p:sp>
          <p:nvSpPr>
            <p:cNvPr id="54" name="Oval 53">
              <a:extLst>
                <a:ext uri="{FF2B5EF4-FFF2-40B4-BE49-F238E27FC236}">
                  <a16:creationId xmlns:a16="http://schemas.microsoft.com/office/drawing/2014/main" id="{5D180ABE-C9F6-4094-88C7-2D88FE6BDC19}"/>
                </a:ext>
              </a:extLst>
            </p:cNvPr>
            <p:cNvSpPr/>
            <p:nvPr/>
          </p:nvSpPr>
          <p:spPr>
            <a:xfrm>
              <a:off x="1807002" y="7772541"/>
              <a:ext cx="1386155" cy="1390251"/>
            </a:xfrm>
            <a:prstGeom prst="ellipse">
              <a:avLst/>
            </a:prstGeom>
            <a:solidFill>
              <a:srgbClr val="0D6CB9"/>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5" name="TextBox 54">
              <a:extLst>
                <a:ext uri="{FF2B5EF4-FFF2-40B4-BE49-F238E27FC236}">
                  <a16:creationId xmlns:a16="http://schemas.microsoft.com/office/drawing/2014/main" id="{EAF1B52C-BD9C-45EC-837C-DF1D8A3392D4}"/>
                </a:ext>
              </a:extLst>
            </p:cNvPr>
            <p:cNvSpPr txBox="1"/>
            <p:nvPr/>
          </p:nvSpPr>
          <p:spPr>
            <a:xfrm>
              <a:off x="1672017" y="7902909"/>
              <a:ext cx="1642901" cy="1077218"/>
            </a:xfrm>
            <a:prstGeom prst="rect">
              <a:avLst/>
            </a:prstGeom>
            <a:noFill/>
          </p:spPr>
          <p:txBody>
            <a:bodyPr wrap="square" rtlCol="0">
              <a:spAutoFit/>
            </a:bodyPr>
            <a:lstStyle/>
            <a:p>
              <a:pPr algn="ctr"/>
              <a:r>
                <a:rPr lang="en-US" sz="1600" dirty="0">
                  <a:solidFill>
                    <a:schemeClr val="bg1"/>
                  </a:solidFill>
                </a:rPr>
                <a:t>Genetic navigation process</a:t>
              </a:r>
            </a:p>
            <a:p>
              <a:pPr algn="ctr"/>
              <a:r>
                <a:rPr lang="en-US" sz="1600" dirty="0">
                  <a:solidFill>
                    <a:schemeClr val="bg1"/>
                  </a:solidFill>
                </a:rPr>
                <a:t> guides</a:t>
              </a:r>
            </a:p>
          </p:txBody>
        </p:sp>
        <p:sp>
          <p:nvSpPr>
            <p:cNvPr id="56" name="Oval 55">
              <a:extLst>
                <a:ext uri="{FF2B5EF4-FFF2-40B4-BE49-F238E27FC236}">
                  <a16:creationId xmlns:a16="http://schemas.microsoft.com/office/drawing/2014/main" id="{EEB0E7F5-6610-494A-91DD-AA604786A83F}"/>
                </a:ext>
              </a:extLst>
            </p:cNvPr>
            <p:cNvSpPr/>
            <p:nvPr/>
          </p:nvSpPr>
          <p:spPr>
            <a:xfrm>
              <a:off x="3151316" y="8100157"/>
              <a:ext cx="1475090" cy="1380305"/>
            </a:xfrm>
            <a:prstGeom prst="ellipse">
              <a:avLst/>
            </a:prstGeom>
            <a:solidFill>
              <a:srgbClr val="0D6CB9"/>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7" name="TextBox 56">
              <a:extLst>
                <a:ext uri="{FF2B5EF4-FFF2-40B4-BE49-F238E27FC236}">
                  <a16:creationId xmlns:a16="http://schemas.microsoft.com/office/drawing/2014/main" id="{5D4CD7AF-374E-4C40-91C6-16C52114C37A}"/>
                </a:ext>
              </a:extLst>
            </p:cNvPr>
            <p:cNvSpPr txBox="1"/>
            <p:nvPr/>
          </p:nvSpPr>
          <p:spPr>
            <a:xfrm>
              <a:off x="3075432" y="8239343"/>
              <a:ext cx="1642901" cy="830997"/>
            </a:xfrm>
            <a:prstGeom prst="rect">
              <a:avLst/>
            </a:prstGeom>
            <a:noFill/>
          </p:spPr>
          <p:txBody>
            <a:bodyPr wrap="square" rtlCol="0">
              <a:spAutoFit/>
            </a:bodyPr>
            <a:lstStyle/>
            <a:p>
              <a:pPr algn="ctr"/>
              <a:r>
                <a:rPr lang="en-US" sz="1600" dirty="0">
                  <a:solidFill>
                    <a:schemeClr val="bg1"/>
                  </a:solidFill>
                </a:rPr>
                <a:t>Genetic evaluation &amp; testing criteria</a:t>
              </a:r>
            </a:p>
          </p:txBody>
        </p:sp>
        <p:sp>
          <p:nvSpPr>
            <p:cNvPr id="58" name="Oval 57">
              <a:extLst>
                <a:ext uri="{FF2B5EF4-FFF2-40B4-BE49-F238E27FC236}">
                  <a16:creationId xmlns:a16="http://schemas.microsoft.com/office/drawing/2014/main" id="{8CEFE743-AD5A-407B-B562-13776807EFC7}"/>
                </a:ext>
              </a:extLst>
            </p:cNvPr>
            <p:cNvSpPr/>
            <p:nvPr/>
          </p:nvSpPr>
          <p:spPr>
            <a:xfrm>
              <a:off x="4599327" y="7726988"/>
              <a:ext cx="1541964" cy="1468217"/>
            </a:xfrm>
            <a:prstGeom prst="ellipse">
              <a:avLst/>
            </a:prstGeom>
            <a:solidFill>
              <a:srgbClr val="0D6CB9"/>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9" name="TextBox 58">
              <a:extLst>
                <a:ext uri="{FF2B5EF4-FFF2-40B4-BE49-F238E27FC236}">
                  <a16:creationId xmlns:a16="http://schemas.microsoft.com/office/drawing/2014/main" id="{2D1FB210-665D-4A83-947E-CB4C1C78B6AD}"/>
                </a:ext>
              </a:extLst>
            </p:cNvPr>
            <p:cNvSpPr txBox="1"/>
            <p:nvPr/>
          </p:nvSpPr>
          <p:spPr>
            <a:xfrm>
              <a:off x="4516878" y="7929012"/>
              <a:ext cx="1642901" cy="830997"/>
            </a:xfrm>
            <a:prstGeom prst="rect">
              <a:avLst/>
            </a:prstGeom>
            <a:noFill/>
          </p:spPr>
          <p:txBody>
            <a:bodyPr wrap="square" rtlCol="0">
              <a:spAutoFit/>
            </a:bodyPr>
            <a:lstStyle/>
            <a:p>
              <a:pPr algn="ctr"/>
              <a:r>
                <a:rPr lang="en-US" sz="1600" dirty="0">
                  <a:solidFill>
                    <a:schemeClr val="bg1"/>
                  </a:solidFill>
                </a:rPr>
                <a:t>Family </a:t>
              </a:r>
            </a:p>
            <a:p>
              <a:pPr algn="ctr"/>
              <a:r>
                <a:rPr lang="en-US" sz="1600" dirty="0">
                  <a:solidFill>
                    <a:schemeClr val="bg1"/>
                  </a:solidFill>
                </a:rPr>
                <a:t>history-based</a:t>
              </a:r>
            </a:p>
            <a:p>
              <a:pPr algn="ctr"/>
              <a:r>
                <a:rPr lang="en-US" sz="1600" dirty="0">
                  <a:solidFill>
                    <a:schemeClr val="bg1"/>
                  </a:solidFill>
                </a:rPr>
                <a:t>screening tools</a:t>
              </a:r>
            </a:p>
          </p:txBody>
        </p:sp>
      </p:grpSp>
      <p:grpSp>
        <p:nvGrpSpPr>
          <p:cNvPr id="13" name="Group 12"/>
          <p:cNvGrpSpPr/>
          <p:nvPr/>
        </p:nvGrpSpPr>
        <p:grpSpPr>
          <a:xfrm>
            <a:off x="2862868" y="1579502"/>
            <a:ext cx="1368037" cy="1296014"/>
            <a:chOff x="2862868" y="1579502"/>
            <a:chExt cx="1368037" cy="1296014"/>
          </a:xfrm>
        </p:grpSpPr>
        <p:sp>
          <p:nvSpPr>
            <p:cNvPr id="45" name="Oval 44">
              <a:extLst>
                <a:ext uri="{FF2B5EF4-FFF2-40B4-BE49-F238E27FC236}">
                  <a16:creationId xmlns:a16="http://schemas.microsoft.com/office/drawing/2014/main" id="{A685EC4D-8A21-4EBE-9E04-082D6BFDC051}"/>
                </a:ext>
              </a:extLst>
            </p:cNvPr>
            <p:cNvSpPr/>
            <p:nvPr/>
          </p:nvSpPr>
          <p:spPr>
            <a:xfrm>
              <a:off x="2887202" y="1579502"/>
              <a:ext cx="1343703" cy="1296014"/>
            </a:xfrm>
            <a:prstGeom prst="ellipse">
              <a:avLst/>
            </a:prstGeom>
            <a:solidFill>
              <a:srgbClr val="00B05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6" name="TextBox 45">
              <a:extLst>
                <a:ext uri="{FF2B5EF4-FFF2-40B4-BE49-F238E27FC236}">
                  <a16:creationId xmlns:a16="http://schemas.microsoft.com/office/drawing/2014/main" id="{E99DE7D8-EAD2-47D7-B986-C2DC894314A0}"/>
                </a:ext>
              </a:extLst>
            </p:cNvPr>
            <p:cNvSpPr txBox="1"/>
            <p:nvPr/>
          </p:nvSpPr>
          <p:spPr>
            <a:xfrm>
              <a:off x="2862868" y="1662193"/>
              <a:ext cx="1353306" cy="1077218"/>
            </a:xfrm>
            <a:prstGeom prst="rect">
              <a:avLst/>
            </a:prstGeom>
            <a:noFill/>
          </p:spPr>
          <p:txBody>
            <a:bodyPr wrap="square" rtlCol="0">
              <a:spAutoFit/>
            </a:bodyPr>
            <a:lstStyle/>
            <a:p>
              <a:pPr algn="ctr"/>
              <a:r>
                <a:rPr lang="en-US" sz="1600" dirty="0">
                  <a:solidFill>
                    <a:schemeClr val="bg1"/>
                  </a:solidFill>
                </a:rPr>
                <a:t>Guide for identifying genetics specialists</a:t>
              </a:r>
            </a:p>
          </p:txBody>
        </p:sp>
      </p:grpSp>
      <p:grpSp>
        <p:nvGrpSpPr>
          <p:cNvPr id="6" name="Group 5"/>
          <p:cNvGrpSpPr/>
          <p:nvPr/>
        </p:nvGrpSpPr>
        <p:grpSpPr>
          <a:xfrm>
            <a:off x="1394868" y="5826612"/>
            <a:ext cx="5359375" cy="2423012"/>
            <a:chOff x="1394868" y="5826612"/>
            <a:chExt cx="5359375" cy="2423012"/>
          </a:xfrm>
        </p:grpSpPr>
        <p:sp>
          <p:nvSpPr>
            <p:cNvPr id="33" name="Oval 32">
              <a:extLst>
                <a:ext uri="{FF2B5EF4-FFF2-40B4-BE49-F238E27FC236}">
                  <a16:creationId xmlns:a16="http://schemas.microsoft.com/office/drawing/2014/main" id="{521391FE-B2D0-4422-8A2C-AA134CC8B361}"/>
                </a:ext>
              </a:extLst>
            </p:cNvPr>
            <p:cNvSpPr/>
            <p:nvPr/>
          </p:nvSpPr>
          <p:spPr>
            <a:xfrm>
              <a:off x="2864887" y="6953610"/>
              <a:ext cx="1343703" cy="1296014"/>
            </a:xfrm>
            <a:prstGeom prst="ellipse">
              <a:avLst/>
            </a:prstGeom>
            <a:solidFill>
              <a:srgbClr val="00CC99"/>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4" name="TextBox 33">
              <a:extLst>
                <a:ext uri="{FF2B5EF4-FFF2-40B4-BE49-F238E27FC236}">
                  <a16:creationId xmlns:a16="http://schemas.microsoft.com/office/drawing/2014/main" id="{D329E80A-061A-4153-B807-6607A6E64AEF}"/>
                </a:ext>
              </a:extLst>
            </p:cNvPr>
            <p:cNvSpPr txBox="1"/>
            <p:nvPr/>
          </p:nvSpPr>
          <p:spPr>
            <a:xfrm>
              <a:off x="2697775" y="7346892"/>
              <a:ext cx="1481993" cy="584775"/>
            </a:xfrm>
            <a:prstGeom prst="rect">
              <a:avLst/>
            </a:prstGeom>
            <a:noFill/>
          </p:spPr>
          <p:txBody>
            <a:bodyPr wrap="square" rtlCol="0">
              <a:spAutoFit/>
            </a:bodyPr>
            <a:lstStyle/>
            <a:p>
              <a:pPr algn="ctr"/>
              <a:r>
                <a:rPr lang="en-US" sz="1600" dirty="0">
                  <a:solidFill>
                    <a:schemeClr val="bg1"/>
                  </a:solidFill>
                </a:rPr>
                <a:t>Job descriptions</a:t>
              </a:r>
            </a:p>
          </p:txBody>
        </p:sp>
        <p:sp>
          <p:nvSpPr>
            <p:cNvPr id="39" name="Oval 38">
              <a:extLst>
                <a:ext uri="{FF2B5EF4-FFF2-40B4-BE49-F238E27FC236}">
                  <a16:creationId xmlns:a16="http://schemas.microsoft.com/office/drawing/2014/main" id="{DA51E2C1-0BB6-4528-B92A-357E074C4434}"/>
                </a:ext>
              </a:extLst>
            </p:cNvPr>
            <p:cNvSpPr/>
            <p:nvPr/>
          </p:nvSpPr>
          <p:spPr>
            <a:xfrm>
              <a:off x="3970500" y="6907383"/>
              <a:ext cx="1343703" cy="1296015"/>
            </a:xfrm>
            <a:prstGeom prst="ellipse">
              <a:avLst/>
            </a:prstGeom>
            <a:solidFill>
              <a:srgbClr val="00CC99"/>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0" name="TextBox 39">
              <a:extLst>
                <a:ext uri="{FF2B5EF4-FFF2-40B4-BE49-F238E27FC236}">
                  <a16:creationId xmlns:a16="http://schemas.microsoft.com/office/drawing/2014/main" id="{E99DE7D8-EAD2-47D7-B986-C2DC894314A0}"/>
                </a:ext>
              </a:extLst>
            </p:cNvPr>
            <p:cNvSpPr txBox="1"/>
            <p:nvPr/>
          </p:nvSpPr>
          <p:spPr>
            <a:xfrm>
              <a:off x="3710404" y="7235113"/>
              <a:ext cx="1797132" cy="584775"/>
            </a:xfrm>
            <a:prstGeom prst="rect">
              <a:avLst/>
            </a:prstGeom>
            <a:noFill/>
          </p:spPr>
          <p:txBody>
            <a:bodyPr wrap="square" rtlCol="0">
              <a:spAutoFit/>
            </a:bodyPr>
            <a:lstStyle/>
            <a:p>
              <a:pPr algn="ctr"/>
              <a:r>
                <a:rPr lang="en-US" sz="1600" dirty="0">
                  <a:solidFill>
                    <a:schemeClr val="bg1"/>
                  </a:solidFill>
                </a:rPr>
                <a:t>Downstream </a:t>
              </a:r>
            </a:p>
            <a:p>
              <a:pPr algn="ctr"/>
              <a:r>
                <a:rPr lang="en-US" sz="1600" dirty="0">
                  <a:solidFill>
                    <a:schemeClr val="bg1"/>
                  </a:solidFill>
                </a:rPr>
                <a:t>revenue data</a:t>
              </a:r>
            </a:p>
          </p:txBody>
        </p:sp>
        <p:sp>
          <p:nvSpPr>
            <p:cNvPr id="21" name="Oval 20">
              <a:extLst>
                <a:ext uri="{FF2B5EF4-FFF2-40B4-BE49-F238E27FC236}">
                  <a16:creationId xmlns:a16="http://schemas.microsoft.com/office/drawing/2014/main" id="{89B3ABC9-7C0E-43AA-A4B2-C31ABD35D504}"/>
                </a:ext>
              </a:extLst>
            </p:cNvPr>
            <p:cNvSpPr/>
            <p:nvPr/>
          </p:nvSpPr>
          <p:spPr>
            <a:xfrm>
              <a:off x="1470441" y="6466696"/>
              <a:ext cx="1471557" cy="1469894"/>
            </a:xfrm>
            <a:prstGeom prst="ellipse">
              <a:avLst/>
            </a:prstGeom>
            <a:solidFill>
              <a:srgbClr val="00CC99"/>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 name="TextBox 21">
              <a:extLst>
                <a:ext uri="{FF2B5EF4-FFF2-40B4-BE49-F238E27FC236}">
                  <a16:creationId xmlns:a16="http://schemas.microsoft.com/office/drawing/2014/main" id="{19BB1B9C-3F4F-454F-BED9-48145A35191B}"/>
                </a:ext>
              </a:extLst>
            </p:cNvPr>
            <p:cNvSpPr txBox="1"/>
            <p:nvPr/>
          </p:nvSpPr>
          <p:spPr>
            <a:xfrm>
              <a:off x="1394868" y="6810063"/>
              <a:ext cx="1642901" cy="830997"/>
            </a:xfrm>
            <a:prstGeom prst="rect">
              <a:avLst/>
            </a:prstGeom>
            <a:noFill/>
          </p:spPr>
          <p:txBody>
            <a:bodyPr wrap="square" rtlCol="0">
              <a:spAutoFit/>
            </a:bodyPr>
            <a:lstStyle/>
            <a:p>
              <a:pPr algn="ctr"/>
              <a:r>
                <a:rPr lang="en-US" sz="1600" dirty="0">
                  <a:solidFill>
                    <a:schemeClr val="bg1"/>
                  </a:solidFill>
                </a:rPr>
                <a:t>White paper </a:t>
              </a:r>
            </a:p>
            <a:p>
              <a:pPr algn="ctr"/>
              <a:r>
                <a:rPr lang="en-US" sz="1600" dirty="0">
                  <a:solidFill>
                    <a:schemeClr val="bg1"/>
                  </a:solidFill>
                </a:rPr>
                <a:t>on impact of navigators </a:t>
              </a:r>
            </a:p>
          </p:txBody>
        </p:sp>
        <p:sp>
          <p:nvSpPr>
            <p:cNvPr id="47" name="Oval 46">
              <a:extLst>
                <a:ext uri="{FF2B5EF4-FFF2-40B4-BE49-F238E27FC236}">
                  <a16:creationId xmlns:a16="http://schemas.microsoft.com/office/drawing/2014/main" id="{DA51E2C1-0BB6-4528-B92A-357E074C4434}"/>
                </a:ext>
              </a:extLst>
            </p:cNvPr>
            <p:cNvSpPr/>
            <p:nvPr/>
          </p:nvSpPr>
          <p:spPr>
            <a:xfrm>
              <a:off x="5141321" y="6337407"/>
              <a:ext cx="1413528" cy="1472311"/>
            </a:xfrm>
            <a:prstGeom prst="ellipse">
              <a:avLst/>
            </a:prstGeom>
            <a:solidFill>
              <a:srgbClr val="00CC99"/>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8" name="TextBox 47">
              <a:extLst>
                <a:ext uri="{FF2B5EF4-FFF2-40B4-BE49-F238E27FC236}">
                  <a16:creationId xmlns:a16="http://schemas.microsoft.com/office/drawing/2014/main" id="{E99DE7D8-EAD2-47D7-B986-C2DC894314A0}"/>
                </a:ext>
              </a:extLst>
            </p:cNvPr>
            <p:cNvSpPr txBox="1"/>
            <p:nvPr/>
          </p:nvSpPr>
          <p:spPr>
            <a:xfrm>
              <a:off x="4957111" y="6394459"/>
              <a:ext cx="1797132" cy="1323439"/>
            </a:xfrm>
            <a:prstGeom prst="rect">
              <a:avLst/>
            </a:prstGeom>
            <a:noFill/>
          </p:spPr>
          <p:txBody>
            <a:bodyPr wrap="square" rtlCol="0">
              <a:spAutoFit/>
            </a:bodyPr>
            <a:lstStyle/>
            <a:p>
              <a:pPr algn="ctr"/>
              <a:r>
                <a:rPr lang="en-US" sz="1600" dirty="0">
                  <a:solidFill>
                    <a:schemeClr val="bg1"/>
                  </a:solidFill>
                </a:rPr>
                <a:t>Literature </a:t>
              </a:r>
            </a:p>
            <a:p>
              <a:pPr algn="ctr"/>
              <a:r>
                <a:rPr lang="en-US" sz="1600" dirty="0">
                  <a:solidFill>
                    <a:schemeClr val="bg1"/>
                  </a:solidFill>
                </a:rPr>
                <a:t>on genetic population screening programs</a:t>
              </a:r>
            </a:p>
          </p:txBody>
        </p:sp>
        <p:sp>
          <p:nvSpPr>
            <p:cNvPr id="67" name="Oval 66">
              <a:extLst>
                <a:ext uri="{FF2B5EF4-FFF2-40B4-BE49-F238E27FC236}">
                  <a16:creationId xmlns:a16="http://schemas.microsoft.com/office/drawing/2014/main" id="{521391FE-B2D0-4422-8A2C-AA134CC8B361}"/>
                </a:ext>
              </a:extLst>
            </p:cNvPr>
            <p:cNvSpPr/>
            <p:nvPr/>
          </p:nvSpPr>
          <p:spPr>
            <a:xfrm>
              <a:off x="2752339" y="5826612"/>
              <a:ext cx="1343703" cy="1296014"/>
            </a:xfrm>
            <a:prstGeom prst="ellipse">
              <a:avLst/>
            </a:prstGeom>
            <a:solidFill>
              <a:srgbClr val="00CC99"/>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8" name="TextBox 67">
              <a:extLst>
                <a:ext uri="{FF2B5EF4-FFF2-40B4-BE49-F238E27FC236}">
                  <a16:creationId xmlns:a16="http://schemas.microsoft.com/office/drawing/2014/main" id="{D329E80A-061A-4153-B807-6607A6E64AEF}"/>
                </a:ext>
              </a:extLst>
            </p:cNvPr>
            <p:cNvSpPr txBox="1"/>
            <p:nvPr/>
          </p:nvSpPr>
          <p:spPr>
            <a:xfrm>
              <a:off x="2634612" y="6070202"/>
              <a:ext cx="1481993" cy="830997"/>
            </a:xfrm>
            <a:prstGeom prst="rect">
              <a:avLst/>
            </a:prstGeom>
            <a:noFill/>
          </p:spPr>
          <p:txBody>
            <a:bodyPr wrap="square" rtlCol="0">
              <a:spAutoFit/>
            </a:bodyPr>
            <a:lstStyle/>
            <a:p>
              <a:pPr algn="ctr"/>
              <a:r>
                <a:rPr lang="en-US" sz="1600" dirty="0">
                  <a:solidFill>
                    <a:schemeClr val="bg1"/>
                  </a:solidFill>
                </a:rPr>
                <a:t>Screening program metrics</a:t>
              </a:r>
            </a:p>
          </p:txBody>
        </p:sp>
      </p:grpSp>
      <p:grpSp>
        <p:nvGrpSpPr>
          <p:cNvPr id="4" name="Group 3"/>
          <p:cNvGrpSpPr/>
          <p:nvPr/>
        </p:nvGrpSpPr>
        <p:grpSpPr>
          <a:xfrm>
            <a:off x="3858802" y="1974788"/>
            <a:ext cx="3073080" cy="5090949"/>
            <a:chOff x="3858802" y="1974788"/>
            <a:chExt cx="3073080" cy="5090949"/>
          </a:xfrm>
        </p:grpSpPr>
        <p:sp>
          <p:nvSpPr>
            <p:cNvPr id="27" name="Oval 26">
              <a:extLst>
                <a:ext uri="{FF2B5EF4-FFF2-40B4-BE49-F238E27FC236}">
                  <a16:creationId xmlns:a16="http://schemas.microsoft.com/office/drawing/2014/main" id="{8CEFE743-AD5A-407B-B562-13776807EFC7}"/>
                </a:ext>
              </a:extLst>
            </p:cNvPr>
            <p:cNvSpPr/>
            <p:nvPr/>
          </p:nvSpPr>
          <p:spPr>
            <a:xfrm>
              <a:off x="4924475" y="4849373"/>
              <a:ext cx="1605643" cy="1544061"/>
            </a:xfrm>
            <a:prstGeom prst="ellipse">
              <a:avLst/>
            </a:prstGeom>
            <a:solidFill>
              <a:srgbClr val="FFC00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8" name="TextBox 27">
              <a:extLst>
                <a:ext uri="{FF2B5EF4-FFF2-40B4-BE49-F238E27FC236}">
                  <a16:creationId xmlns:a16="http://schemas.microsoft.com/office/drawing/2014/main" id="{2D1FB210-665D-4A83-947E-CB4C1C78B6AD}"/>
                </a:ext>
              </a:extLst>
            </p:cNvPr>
            <p:cNvSpPr txBox="1"/>
            <p:nvPr/>
          </p:nvSpPr>
          <p:spPr>
            <a:xfrm>
              <a:off x="4880498" y="5104190"/>
              <a:ext cx="1625729" cy="1077218"/>
            </a:xfrm>
            <a:prstGeom prst="rect">
              <a:avLst/>
            </a:prstGeom>
            <a:noFill/>
          </p:spPr>
          <p:txBody>
            <a:bodyPr wrap="square" rtlCol="0">
              <a:spAutoFit/>
            </a:bodyPr>
            <a:lstStyle/>
            <a:p>
              <a:pPr algn="ctr"/>
              <a:r>
                <a:rPr lang="en-US" sz="1600" dirty="0"/>
                <a:t>Resources for mobile units &amp; low cost clinical services in TX</a:t>
              </a:r>
            </a:p>
          </p:txBody>
        </p:sp>
        <p:sp>
          <p:nvSpPr>
            <p:cNvPr id="43" name="Oval 42">
              <a:extLst>
                <a:ext uri="{FF2B5EF4-FFF2-40B4-BE49-F238E27FC236}">
                  <a16:creationId xmlns:a16="http://schemas.microsoft.com/office/drawing/2014/main" id="{EEB0E7F5-6610-494A-91DD-AA604786A83F}"/>
                </a:ext>
              </a:extLst>
            </p:cNvPr>
            <p:cNvSpPr/>
            <p:nvPr/>
          </p:nvSpPr>
          <p:spPr>
            <a:xfrm>
              <a:off x="5357390" y="3640311"/>
              <a:ext cx="1275464" cy="1194199"/>
            </a:xfrm>
            <a:prstGeom prst="ellipse">
              <a:avLst/>
            </a:prstGeom>
            <a:solidFill>
              <a:srgbClr val="FFC00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4" name="TextBox 43">
              <a:extLst>
                <a:ext uri="{FF2B5EF4-FFF2-40B4-BE49-F238E27FC236}">
                  <a16:creationId xmlns:a16="http://schemas.microsoft.com/office/drawing/2014/main" id="{5D4CD7AF-374E-4C40-91C6-16C52114C37A}"/>
                </a:ext>
              </a:extLst>
            </p:cNvPr>
            <p:cNvSpPr txBox="1"/>
            <p:nvPr/>
          </p:nvSpPr>
          <p:spPr>
            <a:xfrm>
              <a:off x="5159759" y="3788390"/>
              <a:ext cx="1642901" cy="830997"/>
            </a:xfrm>
            <a:prstGeom prst="rect">
              <a:avLst/>
            </a:prstGeom>
            <a:noFill/>
          </p:spPr>
          <p:txBody>
            <a:bodyPr wrap="square" rtlCol="0">
              <a:spAutoFit/>
            </a:bodyPr>
            <a:lstStyle/>
            <a:p>
              <a:pPr algn="ctr"/>
              <a:r>
                <a:rPr lang="en-US" sz="1600" dirty="0"/>
                <a:t>Risk management guidelines</a:t>
              </a:r>
            </a:p>
          </p:txBody>
        </p:sp>
        <p:sp>
          <p:nvSpPr>
            <p:cNvPr id="49" name="Oval 48">
              <a:extLst>
                <a:ext uri="{FF2B5EF4-FFF2-40B4-BE49-F238E27FC236}">
                  <a16:creationId xmlns:a16="http://schemas.microsoft.com/office/drawing/2014/main" id="{EEB0E7F5-6610-494A-91DD-AA604786A83F}"/>
                </a:ext>
              </a:extLst>
            </p:cNvPr>
            <p:cNvSpPr/>
            <p:nvPr/>
          </p:nvSpPr>
          <p:spPr>
            <a:xfrm>
              <a:off x="5502736" y="2653385"/>
              <a:ext cx="1215393" cy="1102288"/>
            </a:xfrm>
            <a:prstGeom prst="ellipse">
              <a:avLst/>
            </a:prstGeom>
            <a:solidFill>
              <a:srgbClr val="FFC00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0" name="TextBox 49">
              <a:extLst>
                <a:ext uri="{FF2B5EF4-FFF2-40B4-BE49-F238E27FC236}">
                  <a16:creationId xmlns:a16="http://schemas.microsoft.com/office/drawing/2014/main" id="{5D4CD7AF-374E-4C40-91C6-16C52114C37A}"/>
                </a:ext>
              </a:extLst>
            </p:cNvPr>
            <p:cNvSpPr txBox="1"/>
            <p:nvPr/>
          </p:nvSpPr>
          <p:spPr>
            <a:xfrm>
              <a:off x="5288981" y="2742359"/>
              <a:ext cx="1642901" cy="830997"/>
            </a:xfrm>
            <a:prstGeom prst="rect">
              <a:avLst/>
            </a:prstGeom>
            <a:noFill/>
          </p:spPr>
          <p:txBody>
            <a:bodyPr wrap="square" rtlCol="0">
              <a:spAutoFit/>
            </a:bodyPr>
            <a:lstStyle/>
            <a:p>
              <a:pPr algn="ctr"/>
              <a:r>
                <a:rPr lang="en-US" sz="1600" dirty="0"/>
                <a:t>Cascade</a:t>
              </a:r>
            </a:p>
            <a:p>
              <a:pPr algn="ctr"/>
              <a:r>
                <a:rPr lang="en-US" sz="1600" dirty="0"/>
                <a:t> testing information</a:t>
              </a:r>
            </a:p>
          </p:txBody>
        </p:sp>
        <p:sp>
          <p:nvSpPr>
            <p:cNvPr id="51" name="Oval 50">
              <a:extLst>
                <a:ext uri="{FF2B5EF4-FFF2-40B4-BE49-F238E27FC236}">
                  <a16:creationId xmlns:a16="http://schemas.microsoft.com/office/drawing/2014/main" id="{EEB0E7F5-6610-494A-91DD-AA604786A83F}"/>
                </a:ext>
              </a:extLst>
            </p:cNvPr>
            <p:cNvSpPr/>
            <p:nvPr/>
          </p:nvSpPr>
          <p:spPr>
            <a:xfrm>
              <a:off x="4198842" y="4094109"/>
              <a:ext cx="1215393" cy="1102288"/>
            </a:xfrm>
            <a:prstGeom prst="ellipse">
              <a:avLst/>
            </a:prstGeom>
            <a:solidFill>
              <a:srgbClr val="FFC00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0" name="TextBox 59">
              <a:extLst>
                <a:ext uri="{FF2B5EF4-FFF2-40B4-BE49-F238E27FC236}">
                  <a16:creationId xmlns:a16="http://schemas.microsoft.com/office/drawing/2014/main" id="{5D4CD7AF-374E-4C40-91C6-16C52114C37A}"/>
                </a:ext>
              </a:extLst>
            </p:cNvPr>
            <p:cNvSpPr txBox="1"/>
            <p:nvPr/>
          </p:nvSpPr>
          <p:spPr>
            <a:xfrm>
              <a:off x="3985087" y="4362916"/>
              <a:ext cx="1642901" cy="584775"/>
            </a:xfrm>
            <a:prstGeom prst="rect">
              <a:avLst/>
            </a:prstGeom>
            <a:noFill/>
          </p:spPr>
          <p:txBody>
            <a:bodyPr wrap="square" rtlCol="0">
              <a:spAutoFit/>
            </a:bodyPr>
            <a:lstStyle/>
            <a:p>
              <a:pPr algn="ctr"/>
              <a:r>
                <a:rPr lang="en-US" sz="1600" dirty="0"/>
                <a:t>Survivorship programs</a:t>
              </a:r>
            </a:p>
          </p:txBody>
        </p:sp>
        <p:grpSp>
          <p:nvGrpSpPr>
            <p:cNvPr id="3" name="Group 2"/>
            <p:cNvGrpSpPr/>
            <p:nvPr/>
          </p:nvGrpSpPr>
          <p:grpSpPr>
            <a:xfrm>
              <a:off x="4234697" y="3070409"/>
              <a:ext cx="1642901" cy="1106963"/>
              <a:chOff x="4234697" y="3070409"/>
              <a:chExt cx="1642901" cy="1106963"/>
            </a:xfrm>
          </p:grpSpPr>
          <p:sp>
            <p:nvSpPr>
              <p:cNvPr id="61" name="Oval 60">
                <a:extLst>
                  <a:ext uri="{FF2B5EF4-FFF2-40B4-BE49-F238E27FC236}">
                    <a16:creationId xmlns:a16="http://schemas.microsoft.com/office/drawing/2014/main" id="{EEB0E7F5-6610-494A-91DD-AA604786A83F}"/>
                  </a:ext>
                </a:extLst>
              </p:cNvPr>
              <p:cNvSpPr/>
              <p:nvPr/>
            </p:nvSpPr>
            <p:spPr>
              <a:xfrm>
                <a:off x="4469631" y="3070409"/>
                <a:ext cx="1215393" cy="1102288"/>
              </a:xfrm>
              <a:prstGeom prst="ellipse">
                <a:avLst/>
              </a:prstGeom>
              <a:solidFill>
                <a:srgbClr val="FFC00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2" name="TextBox 61">
                <a:extLst>
                  <a:ext uri="{FF2B5EF4-FFF2-40B4-BE49-F238E27FC236}">
                    <a16:creationId xmlns:a16="http://schemas.microsoft.com/office/drawing/2014/main" id="{5D4CD7AF-374E-4C40-91C6-16C52114C37A}"/>
                  </a:ext>
                </a:extLst>
              </p:cNvPr>
              <p:cNvSpPr txBox="1"/>
              <p:nvPr/>
            </p:nvSpPr>
            <p:spPr>
              <a:xfrm>
                <a:off x="4234697" y="3100154"/>
                <a:ext cx="1642901" cy="1077218"/>
              </a:xfrm>
              <a:prstGeom prst="rect">
                <a:avLst/>
              </a:prstGeom>
              <a:noFill/>
            </p:spPr>
            <p:txBody>
              <a:bodyPr wrap="square" rtlCol="0">
                <a:spAutoFit/>
              </a:bodyPr>
              <a:lstStyle/>
              <a:p>
                <a:pPr algn="ctr"/>
                <a:r>
                  <a:rPr lang="en-US" sz="1600" dirty="0"/>
                  <a:t>Annual</a:t>
                </a:r>
              </a:p>
              <a:p>
                <a:pPr algn="ctr"/>
                <a:r>
                  <a:rPr lang="en-US" sz="1600" dirty="0"/>
                  <a:t> clinical discussion guides</a:t>
                </a:r>
              </a:p>
            </p:txBody>
          </p:sp>
        </p:grpSp>
        <p:sp>
          <p:nvSpPr>
            <p:cNvPr id="63" name="Oval 62">
              <a:extLst>
                <a:ext uri="{FF2B5EF4-FFF2-40B4-BE49-F238E27FC236}">
                  <a16:creationId xmlns:a16="http://schemas.microsoft.com/office/drawing/2014/main" id="{EEB0E7F5-6610-494A-91DD-AA604786A83F}"/>
                </a:ext>
              </a:extLst>
            </p:cNvPr>
            <p:cNvSpPr/>
            <p:nvPr/>
          </p:nvSpPr>
          <p:spPr>
            <a:xfrm>
              <a:off x="4072557" y="5963449"/>
              <a:ext cx="1215393" cy="1102288"/>
            </a:xfrm>
            <a:prstGeom prst="ellipse">
              <a:avLst/>
            </a:prstGeom>
            <a:solidFill>
              <a:srgbClr val="FFC00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4" name="TextBox 63">
              <a:extLst>
                <a:ext uri="{FF2B5EF4-FFF2-40B4-BE49-F238E27FC236}">
                  <a16:creationId xmlns:a16="http://schemas.microsoft.com/office/drawing/2014/main" id="{5D4CD7AF-374E-4C40-91C6-16C52114C37A}"/>
                </a:ext>
              </a:extLst>
            </p:cNvPr>
            <p:cNvSpPr txBox="1"/>
            <p:nvPr/>
          </p:nvSpPr>
          <p:spPr>
            <a:xfrm>
              <a:off x="3858802" y="6137038"/>
              <a:ext cx="1642901" cy="830997"/>
            </a:xfrm>
            <a:prstGeom prst="rect">
              <a:avLst/>
            </a:prstGeom>
            <a:noFill/>
          </p:spPr>
          <p:txBody>
            <a:bodyPr wrap="square" rtlCol="0">
              <a:spAutoFit/>
            </a:bodyPr>
            <a:lstStyle/>
            <a:p>
              <a:pPr algn="ctr"/>
              <a:r>
                <a:rPr lang="en-US" sz="1600" dirty="0"/>
                <a:t>Fact sheets </a:t>
              </a:r>
            </a:p>
            <a:p>
              <a:pPr algn="ctr"/>
              <a:r>
                <a:rPr lang="en-US" sz="1600" dirty="0"/>
                <a:t>in English &amp; Spanish</a:t>
              </a:r>
            </a:p>
          </p:txBody>
        </p:sp>
        <p:sp>
          <p:nvSpPr>
            <p:cNvPr id="69" name="Oval 68">
              <a:extLst>
                <a:ext uri="{FF2B5EF4-FFF2-40B4-BE49-F238E27FC236}">
                  <a16:creationId xmlns:a16="http://schemas.microsoft.com/office/drawing/2014/main" id="{EEB0E7F5-6610-494A-91DD-AA604786A83F}"/>
                </a:ext>
              </a:extLst>
            </p:cNvPr>
            <p:cNvSpPr/>
            <p:nvPr/>
          </p:nvSpPr>
          <p:spPr>
            <a:xfrm>
              <a:off x="4508871" y="1974788"/>
              <a:ext cx="1215393" cy="1102288"/>
            </a:xfrm>
            <a:prstGeom prst="ellipse">
              <a:avLst/>
            </a:prstGeom>
            <a:solidFill>
              <a:srgbClr val="FFC000"/>
            </a:solidFill>
            <a:scene3d>
              <a:camera prst="orthographicFront"/>
              <a:lightRig rig="threePt" dir="t"/>
            </a:scene3d>
            <a:sp3d>
              <a:bevel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0" name="TextBox 69">
              <a:extLst>
                <a:ext uri="{FF2B5EF4-FFF2-40B4-BE49-F238E27FC236}">
                  <a16:creationId xmlns:a16="http://schemas.microsoft.com/office/drawing/2014/main" id="{5D4CD7AF-374E-4C40-91C6-16C52114C37A}"/>
                </a:ext>
              </a:extLst>
            </p:cNvPr>
            <p:cNvSpPr txBox="1"/>
            <p:nvPr/>
          </p:nvSpPr>
          <p:spPr>
            <a:xfrm>
              <a:off x="4295116" y="2063762"/>
              <a:ext cx="1642901" cy="830997"/>
            </a:xfrm>
            <a:prstGeom prst="rect">
              <a:avLst/>
            </a:prstGeom>
            <a:noFill/>
          </p:spPr>
          <p:txBody>
            <a:bodyPr wrap="square" rtlCol="0">
              <a:spAutoFit/>
            </a:bodyPr>
            <a:lstStyle/>
            <a:p>
              <a:pPr algn="ctr"/>
              <a:r>
                <a:rPr lang="en-US" sz="1600" dirty="0"/>
                <a:t>Genetics research information</a:t>
              </a:r>
            </a:p>
          </p:txBody>
        </p:sp>
      </p:grpSp>
    </p:spTree>
    <p:extLst>
      <p:ext uri="{BB962C8B-B14F-4D97-AF65-F5344CB8AC3E}">
        <p14:creationId xmlns:p14="http://schemas.microsoft.com/office/powerpoint/2010/main" val="24673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447519" y="3775561"/>
            <a:ext cx="6171882" cy="1200329"/>
          </a:xfrm>
          <a:prstGeom prst="rect">
            <a:avLst/>
          </a:prstGeom>
          <a:noFill/>
        </p:spPr>
        <p:txBody>
          <a:bodyPr wrap="none" rtlCol="0">
            <a:spAutoFit/>
          </a:bodyPr>
          <a:lstStyle/>
          <a:p>
            <a:pPr algn="r">
              <a:lnSpc>
                <a:spcPct val="90000"/>
              </a:lnSpc>
            </a:pPr>
            <a:r>
              <a:rPr lang="en-US" sz="8000" dirty="0">
                <a:cs typeface="Arial"/>
              </a:rPr>
              <a:t>resources for</a:t>
            </a:r>
            <a:endParaRPr lang="en-US" sz="8000" dirty="0">
              <a:latin typeface="Arial"/>
              <a:cs typeface="Arial"/>
            </a:endParaRPr>
          </a:p>
        </p:txBody>
      </p:sp>
      <p:sp>
        <p:nvSpPr>
          <p:cNvPr id="17" name="TextBox 16"/>
          <p:cNvSpPr txBox="1"/>
          <p:nvPr/>
        </p:nvSpPr>
        <p:spPr>
          <a:xfrm>
            <a:off x="9447519" y="2712726"/>
            <a:ext cx="3207929" cy="1200329"/>
          </a:xfrm>
          <a:prstGeom prst="rect">
            <a:avLst/>
          </a:prstGeom>
          <a:noFill/>
        </p:spPr>
        <p:txBody>
          <a:bodyPr wrap="none" rtlCol="0">
            <a:spAutoFit/>
          </a:bodyPr>
          <a:lstStyle/>
          <a:p>
            <a:pPr algn="r">
              <a:lnSpc>
                <a:spcPct val="90000"/>
              </a:lnSpc>
            </a:pPr>
            <a:r>
              <a:rPr lang="en-US" sz="8000" dirty="0">
                <a:solidFill>
                  <a:schemeClr val="tx2"/>
                </a:solidFill>
                <a:cs typeface="Arial"/>
              </a:rPr>
              <a:t>Obtain</a:t>
            </a:r>
            <a:endParaRPr lang="en-US" sz="8000" dirty="0">
              <a:solidFill>
                <a:schemeClr val="tx2"/>
              </a:solidFill>
              <a:latin typeface="Arial"/>
              <a:cs typeface="Arial"/>
            </a:endParaRPr>
          </a:p>
        </p:txBody>
      </p:sp>
      <p:sp>
        <p:nvSpPr>
          <p:cNvPr id="18" name="TextBox 17"/>
          <p:cNvSpPr txBox="1"/>
          <p:nvPr/>
        </p:nvSpPr>
        <p:spPr>
          <a:xfrm>
            <a:off x="9447519" y="4912124"/>
            <a:ext cx="8741497" cy="1200329"/>
          </a:xfrm>
          <a:prstGeom prst="rect">
            <a:avLst/>
          </a:prstGeom>
          <a:noFill/>
        </p:spPr>
        <p:txBody>
          <a:bodyPr wrap="none" rtlCol="0">
            <a:spAutoFit/>
          </a:bodyPr>
          <a:lstStyle/>
          <a:p>
            <a:pPr algn="r">
              <a:lnSpc>
                <a:spcPct val="90000"/>
              </a:lnSpc>
            </a:pPr>
            <a:r>
              <a:rPr lang="en-US" sz="8000" dirty="0">
                <a:solidFill>
                  <a:schemeClr val="tx2"/>
                </a:solidFill>
                <a:cs typeface="Arial"/>
              </a:rPr>
              <a:t>genetic navigation!</a:t>
            </a:r>
            <a:endParaRPr lang="en-US" sz="8000" dirty="0">
              <a:solidFill>
                <a:schemeClr val="tx2"/>
              </a:solidFill>
              <a:latin typeface="Arial"/>
              <a:cs typeface="Arial"/>
            </a:endParaRPr>
          </a:p>
        </p:txBody>
      </p:sp>
      <p:sp>
        <p:nvSpPr>
          <p:cNvPr id="19" name="TextBox 18"/>
          <p:cNvSpPr txBox="1"/>
          <p:nvPr/>
        </p:nvSpPr>
        <p:spPr>
          <a:xfrm>
            <a:off x="9703720" y="8375987"/>
            <a:ext cx="7596012" cy="1615835"/>
          </a:xfrm>
          <a:prstGeom prst="rect">
            <a:avLst/>
          </a:prstGeom>
          <a:noFill/>
        </p:spPr>
        <p:txBody>
          <a:bodyPr wrap="square" lIns="137168" tIns="68584" rIns="137168" bIns="68584" rtlCol="0">
            <a:spAutoFit/>
          </a:bodyPr>
          <a:lstStyle/>
          <a:p>
            <a:pPr lvl="0" algn="r"/>
            <a:r>
              <a:rPr lang="en-US" sz="2400" dirty="0">
                <a:ea typeface="Arial"/>
                <a:cs typeface="Arial"/>
              </a:rPr>
              <a:t>Sara Pirzadeh-Miller MS, CGC</a:t>
            </a:r>
          </a:p>
          <a:p>
            <a:pPr lvl="0" algn="r"/>
            <a:r>
              <a:rPr lang="en-US" sz="2400" dirty="0">
                <a:ea typeface="Arial"/>
                <a:cs typeface="Arial"/>
              </a:rPr>
              <a:t>Assistant Director, Cancer Genetics</a:t>
            </a:r>
          </a:p>
          <a:p>
            <a:pPr lvl="0" algn="r"/>
            <a:r>
              <a:rPr lang="en-US" sz="2400" dirty="0">
                <a:ea typeface="Arial"/>
                <a:cs typeface="Arial"/>
              </a:rPr>
              <a:t>UT Southwestern Medical Center</a:t>
            </a:r>
          </a:p>
          <a:p>
            <a:pPr lvl="0" algn="r"/>
            <a:r>
              <a:rPr lang="en-US" sz="2400" dirty="0">
                <a:ea typeface="Arial"/>
                <a:cs typeface="Arial"/>
                <a:hlinkClick r:id="rId3"/>
              </a:rPr>
              <a:t>Sara.Pirzadeh@utsw.edu</a:t>
            </a:r>
            <a:endParaRPr lang="en-US" sz="2400" dirty="0">
              <a:ea typeface="Arial"/>
              <a:cs typeface="Arial"/>
            </a:endParaRPr>
          </a:p>
        </p:txBody>
      </p:sp>
      <p:sp>
        <p:nvSpPr>
          <p:cNvPr id="20" name="Rectangle 19"/>
          <p:cNvSpPr/>
          <p:nvPr/>
        </p:nvSpPr>
        <p:spPr>
          <a:xfrm>
            <a:off x="9136854" y="620367"/>
            <a:ext cx="9141167" cy="1801263"/>
          </a:xfrm>
          <a:prstGeom prst="rect">
            <a:avLst/>
          </a:prstGeom>
          <a:solidFill>
            <a:schemeClr val="accent1">
              <a:alpha val="79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2204" dirty="0"/>
          </a:p>
        </p:txBody>
      </p:sp>
      <p:sp>
        <p:nvSpPr>
          <p:cNvPr id="21" name="Rectangle 20"/>
          <p:cNvSpPr/>
          <p:nvPr/>
        </p:nvSpPr>
        <p:spPr>
          <a:xfrm>
            <a:off x="9280919" y="822049"/>
            <a:ext cx="8301845" cy="1323439"/>
          </a:xfrm>
          <a:prstGeom prst="rect">
            <a:avLst/>
          </a:prstGeom>
        </p:spPr>
        <p:txBody>
          <a:bodyPr wrap="square">
            <a:spAutoFit/>
          </a:bodyPr>
          <a:lstStyle/>
          <a:p>
            <a:r>
              <a:rPr lang="en-US" sz="8000" dirty="0">
                <a:solidFill>
                  <a:schemeClr val="bg1"/>
                </a:solidFill>
                <a:cs typeface="Arial"/>
              </a:rPr>
              <a:t>Thinking forward:</a:t>
            </a:r>
          </a:p>
        </p:txBody>
      </p:sp>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6" b="26"/>
          <a:stretch>
            <a:fillRect/>
          </a:stretch>
        </p:blipFill>
        <p:spPr/>
      </p:pic>
    </p:spTree>
    <p:extLst>
      <p:ext uri="{BB962C8B-B14F-4D97-AF65-F5344CB8AC3E}">
        <p14:creationId xmlns:p14="http://schemas.microsoft.com/office/powerpoint/2010/main" val="9172320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srcRect l="29604" r="29604"/>
          <a:stretch>
            <a:fillRect/>
          </a:stretch>
        </p:blipFill>
        <p:spPr>
          <a:xfrm>
            <a:off x="1568449" y="2955925"/>
            <a:ext cx="7137041" cy="7833995"/>
          </a:xfrm>
          <a:prstGeom prst="rect">
            <a:avLst/>
          </a:prstGeom>
        </p:spPr>
      </p:pic>
      <p:sp>
        <p:nvSpPr>
          <p:cNvPr id="5" name="Title 4"/>
          <p:cNvSpPr>
            <a:spLocks noGrp="1"/>
          </p:cNvSpPr>
          <p:nvPr>
            <p:ph type="title"/>
          </p:nvPr>
        </p:nvSpPr>
        <p:spPr/>
        <p:txBody>
          <a:bodyPr/>
          <a:lstStyle/>
          <a:p>
            <a:r>
              <a:rPr lang="en-US" dirty="0"/>
              <a:t>Who are your advocates?</a:t>
            </a:r>
          </a:p>
        </p:txBody>
      </p:sp>
      <p:sp>
        <p:nvSpPr>
          <p:cNvPr id="3" name="Text Placeholder 2"/>
          <p:cNvSpPr>
            <a:spLocks noGrp="1"/>
          </p:cNvSpPr>
          <p:nvPr>
            <p:ph type="body" sz="quarter" idx="14"/>
          </p:nvPr>
        </p:nvSpPr>
        <p:spPr/>
        <p:txBody>
          <a:bodyPr/>
          <a:lstStyle/>
          <a:p>
            <a:pPr marL="0" indent="0">
              <a:buNone/>
            </a:pPr>
            <a:r>
              <a:rPr lang="en-US" sz="3600" dirty="0"/>
              <a:t>Identify leadership in your institution</a:t>
            </a:r>
          </a:p>
          <a:p>
            <a:pPr lvl="1"/>
            <a:endParaRPr lang="en-US" sz="3600" dirty="0"/>
          </a:p>
          <a:p>
            <a:pPr lvl="1"/>
            <a:r>
              <a:rPr lang="en-US" sz="3600" dirty="0"/>
              <a:t>Administration?</a:t>
            </a:r>
          </a:p>
          <a:p>
            <a:pPr marL="853455" lvl="1" indent="0">
              <a:buNone/>
            </a:pPr>
            <a:endParaRPr lang="en-US" sz="3600" dirty="0"/>
          </a:p>
          <a:p>
            <a:pPr lvl="1"/>
            <a:r>
              <a:rPr lang="en-US" sz="3600" dirty="0"/>
              <a:t>Physicians/clinicians?</a:t>
            </a:r>
          </a:p>
          <a:p>
            <a:pPr marL="853455" lvl="1" indent="0">
              <a:buNone/>
            </a:pPr>
            <a:endParaRPr lang="en-US" sz="3600" dirty="0"/>
          </a:p>
          <a:p>
            <a:pPr lvl="1"/>
            <a:r>
              <a:rPr lang="en-US" sz="3600" dirty="0"/>
              <a:t>Who supports secondary prevention?</a:t>
            </a:r>
          </a:p>
          <a:p>
            <a:pPr lvl="2"/>
            <a:r>
              <a:rPr lang="en-US" sz="3600" dirty="0"/>
              <a:t>Genetics services</a:t>
            </a:r>
          </a:p>
          <a:p>
            <a:pPr lvl="2"/>
            <a:r>
              <a:rPr lang="en-US" sz="3600" dirty="0"/>
              <a:t>Population screening</a:t>
            </a:r>
          </a:p>
          <a:p>
            <a:endParaRPr lang="en-US" dirty="0"/>
          </a:p>
        </p:txBody>
      </p:sp>
    </p:spTree>
    <p:extLst>
      <p:ext uri="{BB962C8B-B14F-4D97-AF65-F5344CB8AC3E}">
        <p14:creationId xmlns:p14="http://schemas.microsoft.com/office/powerpoint/2010/main" val="1923459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a:t>
            </a:r>
          </a:p>
        </p:txBody>
      </p:sp>
      <p:sp>
        <p:nvSpPr>
          <p:cNvPr id="3" name="Text Placeholder 2"/>
          <p:cNvSpPr>
            <a:spLocks noGrp="1"/>
          </p:cNvSpPr>
          <p:nvPr>
            <p:ph type="body" sz="quarter" idx="10"/>
          </p:nvPr>
        </p:nvSpPr>
        <p:spPr/>
        <p:txBody>
          <a:bodyPr>
            <a:normAutofit/>
          </a:bodyPr>
          <a:lstStyle/>
          <a:p>
            <a:pPr marL="0" indent="0">
              <a:buNone/>
            </a:pPr>
            <a:r>
              <a:rPr lang="en-US" sz="4000" dirty="0"/>
              <a:t>Within your institution:</a:t>
            </a:r>
          </a:p>
          <a:p>
            <a:pPr lvl="1"/>
            <a:r>
              <a:rPr lang="en-US" sz="3600" dirty="0"/>
              <a:t>Foundation?</a:t>
            </a:r>
          </a:p>
          <a:p>
            <a:pPr lvl="1"/>
            <a:r>
              <a:rPr lang="en-US" sz="3600" dirty="0"/>
              <a:t>Who coordinates donor/philanthropic giving efforts?</a:t>
            </a:r>
          </a:p>
          <a:p>
            <a:pPr lvl="1"/>
            <a:r>
              <a:rPr lang="en-US" sz="3600" dirty="0"/>
              <a:t>How does your goal interface with the institution/center/donor interests?</a:t>
            </a:r>
          </a:p>
          <a:p>
            <a:pPr lvl="1"/>
            <a:r>
              <a:rPr lang="en-US" sz="3600" dirty="0"/>
              <a:t>Partnerships which your institution is involved – opportunity?</a:t>
            </a:r>
          </a:p>
          <a:p>
            <a:pPr lvl="2"/>
            <a:r>
              <a:rPr lang="en-US" sz="3200" dirty="0"/>
              <a:t>Ex. Southwestern Health Resources (UTSW/Texas Health Resources)</a:t>
            </a:r>
          </a:p>
          <a:p>
            <a:pPr lvl="1"/>
            <a:endParaRPr lang="en-US" sz="3600" dirty="0"/>
          </a:p>
          <a:p>
            <a:endParaRPr lang="en-US" sz="3600" dirty="0"/>
          </a:p>
        </p:txBody>
      </p:sp>
      <p:pic>
        <p:nvPicPr>
          <p:cNvPr id="8" name="Picture 7"/>
          <p:cNvPicPr>
            <a:picLocks noChangeAspect="1"/>
          </p:cNvPicPr>
          <p:nvPr/>
        </p:nvPicPr>
        <p:blipFill>
          <a:blip r:embed="rId3"/>
          <a:stretch>
            <a:fillRect/>
          </a:stretch>
        </p:blipFill>
        <p:spPr>
          <a:xfrm>
            <a:off x="5884985" y="7293564"/>
            <a:ext cx="6119446" cy="3968749"/>
          </a:xfrm>
          <a:prstGeom prst="rect">
            <a:avLst/>
          </a:prstGeom>
        </p:spPr>
      </p:pic>
    </p:spTree>
    <p:extLst>
      <p:ext uri="{BB962C8B-B14F-4D97-AF65-F5344CB8AC3E}">
        <p14:creationId xmlns:p14="http://schemas.microsoft.com/office/powerpoint/2010/main" val="135415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1"/>
          <p:cNvSpPr/>
          <p:nvPr/>
        </p:nvSpPr>
        <p:spPr>
          <a:xfrm>
            <a:off x="609600" y="0"/>
            <a:ext cx="17068800" cy="128016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13" name="Picture 113"/>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12099745" y="11416183"/>
            <a:ext cx="4867453" cy="1385416"/>
          </a:xfrm>
          <a:prstGeom prst="rect">
            <a:avLst/>
          </a:prstGeom>
          <a:noFill/>
        </p:spPr>
      </p:pic>
      <p:sp>
        <p:nvSpPr>
          <p:cNvPr id="115" name="Freeform 115"/>
          <p:cNvSpPr/>
          <p:nvPr/>
        </p:nvSpPr>
        <p:spPr>
          <a:xfrm>
            <a:off x="609600" y="0"/>
            <a:ext cx="17068800" cy="2133600"/>
          </a:xfrm>
          <a:custGeom>
            <a:avLst/>
            <a:gdLst/>
            <a:ahLst/>
            <a:cxnLst/>
            <a:rect l="0" t="0" r="0" b="0"/>
            <a:pathLst>
              <a:path w="9144000" h="1143000">
                <a:moveTo>
                  <a:pt x="0" y="1143000"/>
                </a:moveTo>
                <a:lnTo>
                  <a:pt x="9144000" y="1143000"/>
                </a:lnTo>
                <a:lnTo>
                  <a:pt x="9144000" y="0"/>
                </a:lnTo>
                <a:lnTo>
                  <a:pt x="0" y="0"/>
                </a:lnTo>
                <a:lnTo>
                  <a:pt x="0" y="1143000"/>
                </a:lnTo>
                <a:close/>
              </a:path>
            </a:pathLst>
          </a:custGeom>
          <a:solidFill>
            <a:srgbClr val="004278">
              <a:alpha val="100000"/>
            </a:srgbClr>
          </a:solidFill>
          <a:ln w="47244">
            <a:noFill/>
          </a:ln>
        </p:spPr>
        <p:style>
          <a:lnRef idx="2">
            <a:schemeClr val="accent1">
              <a:shade val="50000"/>
            </a:schemeClr>
          </a:lnRef>
          <a:fillRef idx="1">
            <a:schemeClr val="accent1"/>
          </a:fillRef>
          <a:effectRef idx="0">
            <a:schemeClr val="accent1"/>
          </a:effectRef>
          <a:fontRef idx="minor">
            <a:schemeClr val="lt1"/>
          </a:fontRef>
        </p:style>
      </p:sp>
      <p:sp>
        <p:nvSpPr>
          <p:cNvPr id="116" name="Freeform 116"/>
          <p:cNvSpPr/>
          <p:nvPr/>
        </p:nvSpPr>
        <p:spPr>
          <a:xfrm>
            <a:off x="1320801" y="2190498"/>
            <a:ext cx="7700872" cy="1647139"/>
          </a:xfrm>
          <a:custGeom>
            <a:avLst/>
            <a:gdLst/>
            <a:ahLst/>
            <a:cxnLst/>
            <a:rect l="0" t="0" r="0" b="0"/>
            <a:pathLst>
              <a:path w="4125467" h="882396">
                <a:moveTo>
                  <a:pt x="0" y="882396"/>
                </a:moveTo>
                <a:lnTo>
                  <a:pt x="4125467" y="882396"/>
                </a:lnTo>
                <a:lnTo>
                  <a:pt x="4125467" y="0"/>
                </a:lnTo>
                <a:lnTo>
                  <a:pt x="0" y="0"/>
                </a:lnTo>
                <a:lnTo>
                  <a:pt x="0" y="882396"/>
                </a:lnTo>
                <a:close/>
              </a:path>
            </a:pathLst>
          </a:custGeom>
          <a:noFill/>
          <a:ln w="9144" cap="flat" cmpd="sng">
            <a:solidFill>
              <a:srgbClr val="4F81BD">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8" name="Freeform 118"/>
          <p:cNvSpPr/>
          <p:nvPr/>
        </p:nvSpPr>
        <p:spPr>
          <a:xfrm>
            <a:off x="9280550" y="2190498"/>
            <a:ext cx="7828890" cy="1007059"/>
          </a:xfrm>
          <a:custGeom>
            <a:avLst/>
            <a:gdLst/>
            <a:ahLst/>
            <a:cxnLst/>
            <a:rect l="0" t="0" r="0" b="0"/>
            <a:pathLst>
              <a:path w="4194048" h="539496">
                <a:moveTo>
                  <a:pt x="0" y="539496"/>
                </a:moveTo>
                <a:lnTo>
                  <a:pt x="4194048" y="539496"/>
                </a:lnTo>
                <a:lnTo>
                  <a:pt x="4194048" y="0"/>
                </a:lnTo>
                <a:lnTo>
                  <a:pt x="0" y="0"/>
                </a:lnTo>
                <a:lnTo>
                  <a:pt x="0" y="539496"/>
                </a:lnTo>
                <a:close/>
              </a:path>
            </a:pathLst>
          </a:custGeom>
          <a:noFill/>
          <a:ln w="9144" cap="flat" cmpd="sng">
            <a:solidFill>
              <a:srgbClr val="4F81BD">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22" name="Rectangle 122"/>
          <p:cNvSpPr/>
          <p:nvPr/>
        </p:nvSpPr>
        <p:spPr>
          <a:xfrm>
            <a:off x="1819778" y="-201524"/>
            <a:ext cx="14879523" cy="2496261"/>
          </a:xfrm>
          <a:prstGeom prst="rect">
            <a:avLst/>
          </a:prstGeom>
        </p:spPr>
        <p:txBody>
          <a:bodyPr wrap="none" lIns="0" tIns="0" rIns="0" bIns="0">
            <a:spAutoFit/>
          </a:bodyPr>
          <a:lstStyle/>
          <a:p>
            <a:r>
              <a:rPr lang="en-US" sz="8225" b="1" dirty="0">
                <a:solidFill>
                  <a:srgbClr val="FFFFFF"/>
                </a:solidFill>
                <a:latin typeface="Calibri-Bold"/>
              </a:rPr>
              <a:t>Geneti</a:t>
            </a:r>
            <a:r>
              <a:rPr lang="en-US" sz="8225" b="1" spc="-32" dirty="0">
                <a:solidFill>
                  <a:srgbClr val="FFFFFF"/>
                </a:solidFill>
                <a:latin typeface="Calibri-Bold"/>
              </a:rPr>
              <a:t>c</a:t>
            </a:r>
            <a:r>
              <a:rPr lang="en-US" sz="8225" b="1" dirty="0">
                <a:solidFill>
                  <a:srgbClr val="FFFFFF"/>
                </a:solidFill>
                <a:latin typeface="Calibri-Bold"/>
              </a:rPr>
              <a:t> N</a:t>
            </a:r>
            <a:r>
              <a:rPr lang="en-US" sz="8225" b="1" spc="-106" dirty="0">
                <a:solidFill>
                  <a:srgbClr val="FFFFFF"/>
                </a:solidFill>
                <a:latin typeface="Calibri-Bold"/>
              </a:rPr>
              <a:t>a</a:t>
            </a:r>
            <a:r>
              <a:rPr lang="en-US" sz="8225" b="1" dirty="0">
                <a:solidFill>
                  <a:srgbClr val="FFFFFF"/>
                </a:solidFill>
                <a:latin typeface="Calibri-Bold"/>
              </a:rPr>
              <a:t>vi</a:t>
            </a:r>
            <a:r>
              <a:rPr lang="en-US" sz="8225" b="1" spc="-123" dirty="0">
                <a:solidFill>
                  <a:srgbClr val="FFFFFF"/>
                </a:solidFill>
                <a:latin typeface="Calibri-Bold"/>
              </a:rPr>
              <a:t>g</a:t>
            </a:r>
            <a:r>
              <a:rPr lang="en-US" sz="8225" b="1" spc="-90" dirty="0">
                <a:solidFill>
                  <a:srgbClr val="FFFFFF"/>
                </a:solidFill>
                <a:latin typeface="Calibri-Bold"/>
              </a:rPr>
              <a:t>a</a:t>
            </a:r>
            <a:r>
              <a:rPr lang="en-US" sz="8225" b="1" dirty="0">
                <a:solidFill>
                  <a:srgbClr val="FFFFFF"/>
                </a:solidFill>
                <a:latin typeface="Calibri-Bold"/>
              </a:rPr>
              <a:t>tion:</a:t>
            </a:r>
            <a:r>
              <a:rPr lang="en-US" sz="8225" b="1" spc="-82" dirty="0">
                <a:solidFill>
                  <a:srgbClr val="FFFFFF"/>
                </a:solidFill>
                <a:latin typeface="Calibri-Bold"/>
              </a:rPr>
              <a:t> </a:t>
            </a:r>
            <a:r>
              <a:rPr lang="en-US" sz="8225" b="1" spc="-706" dirty="0">
                <a:solidFill>
                  <a:srgbClr val="FFFFFF"/>
                </a:solidFill>
                <a:latin typeface="Calibri-Bold"/>
              </a:rPr>
              <a:t>T</a:t>
            </a:r>
            <a:r>
              <a:rPr lang="en-US" sz="8225" b="1" dirty="0">
                <a:solidFill>
                  <a:srgbClr val="FFFFFF"/>
                </a:solidFill>
                <a:latin typeface="Calibri-Bold"/>
              </a:rPr>
              <a:t>ool</a:t>
            </a:r>
            <a:r>
              <a:rPr lang="en-US" sz="8225" b="1" spc="-24" dirty="0">
                <a:solidFill>
                  <a:srgbClr val="FFFFFF"/>
                </a:solidFill>
                <a:latin typeface="Calibri-Bold"/>
              </a:rPr>
              <a:t>s</a:t>
            </a:r>
            <a:r>
              <a:rPr lang="en-US" sz="8225" b="1" dirty="0">
                <a:solidFill>
                  <a:srgbClr val="FFFFFF"/>
                </a:solidFill>
                <a:latin typeface="Calibri-Bold"/>
              </a:rPr>
              <a:t> </a:t>
            </a:r>
            <a:r>
              <a:rPr lang="en-US" sz="8225" b="1" spc="-147" dirty="0">
                <a:solidFill>
                  <a:srgbClr val="FFFFFF"/>
                </a:solidFill>
                <a:latin typeface="Calibri-Bold"/>
              </a:rPr>
              <a:t>f</a:t>
            </a:r>
            <a:r>
              <a:rPr lang="en-US" sz="8225" b="1" dirty="0">
                <a:solidFill>
                  <a:srgbClr val="FFFFFF"/>
                </a:solidFill>
                <a:latin typeface="Calibri-Bold"/>
              </a:rPr>
              <a:t>or </a:t>
            </a:r>
            <a:r>
              <a:rPr lang="en-US" sz="8225" b="1" spc="-73" dirty="0">
                <a:solidFill>
                  <a:srgbClr val="FFFFFF"/>
                </a:solidFill>
                <a:latin typeface="Calibri-Bold"/>
              </a:rPr>
              <a:t>y</a:t>
            </a:r>
            <a:r>
              <a:rPr lang="en-US" sz="8225" b="1" dirty="0">
                <a:solidFill>
                  <a:srgbClr val="FFFFFF"/>
                </a:solidFill>
                <a:latin typeface="Calibri-Bold"/>
              </a:rPr>
              <a:t>our </a:t>
            </a:r>
          </a:p>
          <a:p>
            <a:pPr marL="5605588">
              <a:lnSpc>
                <a:spcPts val="9858"/>
              </a:lnSpc>
            </a:pPr>
            <a:r>
              <a:rPr lang="en-US" sz="8221" b="1" dirty="0">
                <a:solidFill>
                  <a:srgbClr val="FFFFFF"/>
                </a:solidFill>
                <a:latin typeface="Calibri-Bold"/>
              </a:rPr>
              <a:t>P</a:t>
            </a:r>
            <a:r>
              <a:rPr lang="en-US" sz="8221" b="1" spc="-189" dirty="0">
                <a:solidFill>
                  <a:srgbClr val="FFFFFF"/>
                </a:solidFill>
                <a:latin typeface="Calibri-Bold"/>
              </a:rPr>
              <a:t>r</a:t>
            </a:r>
            <a:r>
              <a:rPr lang="en-US" sz="8221" b="1" dirty="0">
                <a:solidFill>
                  <a:srgbClr val="FFFFFF"/>
                </a:solidFill>
                <a:latin typeface="Calibri-Bold"/>
              </a:rPr>
              <a:t>actice</a:t>
            </a:r>
          </a:p>
        </p:txBody>
      </p:sp>
      <p:sp>
        <p:nvSpPr>
          <p:cNvPr id="112" name="Freeform 112"/>
          <p:cNvSpPr/>
          <p:nvPr/>
        </p:nvSpPr>
        <p:spPr>
          <a:xfrm>
            <a:off x="1464463" y="11522864"/>
            <a:ext cx="15361918" cy="0"/>
          </a:xfrm>
          <a:custGeom>
            <a:avLst/>
            <a:gdLst/>
            <a:ahLst/>
            <a:cxnLst/>
            <a:rect l="0" t="0" r="0" b="0"/>
            <a:pathLst>
              <a:path w="8229599">
                <a:moveTo>
                  <a:pt x="0" y="0"/>
                </a:moveTo>
                <a:lnTo>
                  <a:pt x="8229599" y="0"/>
                </a:lnTo>
              </a:path>
            </a:pathLst>
          </a:custGeom>
          <a:noFill/>
          <a:ln w="47244" cap="flat" cmpd="sng">
            <a:solidFill>
              <a:srgbClr val="00427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114" name="Picture 1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78561" y="11379200"/>
            <a:ext cx="9251288" cy="807923"/>
          </a:xfrm>
          <a:prstGeom prst="rect">
            <a:avLst/>
          </a:prstGeom>
          <a:noFill/>
        </p:spPr>
      </p:pic>
      <p:sp>
        <p:nvSpPr>
          <p:cNvPr id="117" name="Freeform 117"/>
          <p:cNvSpPr/>
          <p:nvPr/>
        </p:nvSpPr>
        <p:spPr>
          <a:xfrm>
            <a:off x="1320801" y="3851862"/>
            <a:ext cx="7700872" cy="2833419"/>
          </a:xfrm>
          <a:custGeom>
            <a:avLst/>
            <a:gdLst/>
            <a:ahLst/>
            <a:cxnLst/>
            <a:rect l="0" t="0" r="0" b="0"/>
            <a:pathLst>
              <a:path w="4125467" h="1517903">
                <a:moveTo>
                  <a:pt x="0" y="1517903"/>
                </a:moveTo>
                <a:lnTo>
                  <a:pt x="4125467" y="1517903"/>
                </a:lnTo>
                <a:lnTo>
                  <a:pt x="4125467" y="0"/>
                </a:lnTo>
                <a:lnTo>
                  <a:pt x="0" y="0"/>
                </a:lnTo>
                <a:lnTo>
                  <a:pt x="0" y="1517903"/>
                </a:lnTo>
                <a:close/>
              </a:path>
            </a:pathLst>
          </a:custGeom>
          <a:noFill/>
          <a:ln w="9144" cap="flat" cmpd="sng">
            <a:solidFill>
              <a:srgbClr val="4F81BD">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9" name="Freeform 119"/>
          <p:cNvSpPr/>
          <p:nvPr/>
        </p:nvSpPr>
        <p:spPr>
          <a:xfrm>
            <a:off x="9280550" y="3197558"/>
            <a:ext cx="7828890" cy="8358021"/>
          </a:xfrm>
          <a:custGeom>
            <a:avLst/>
            <a:gdLst/>
            <a:ahLst/>
            <a:cxnLst/>
            <a:rect l="0" t="0" r="0" b="0"/>
            <a:pathLst>
              <a:path w="4194048" h="4477511">
                <a:moveTo>
                  <a:pt x="0" y="4477511"/>
                </a:moveTo>
                <a:lnTo>
                  <a:pt x="4194048" y="4477511"/>
                </a:lnTo>
                <a:lnTo>
                  <a:pt x="4194048" y="0"/>
                </a:lnTo>
                <a:lnTo>
                  <a:pt x="0" y="0"/>
                </a:lnTo>
                <a:lnTo>
                  <a:pt x="0" y="4477511"/>
                </a:lnTo>
                <a:close/>
              </a:path>
            </a:pathLst>
          </a:custGeom>
          <a:noFill/>
          <a:ln w="9144" cap="flat" cmpd="sng">
            <a:solidFill>
              <a:srgbClr val="4F81BD">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20" name="Freeform 120"/>
          <p:cNvSpPr/>
          <p:nvPr/>
        </p:nvSpPr>
        <p:spPr>
          <a:xfrm>
            <a:off x="1320801" y="6685281"/>
            <a:ext cx="7700872" cy="879045"/>
          </a:xfrm>
          <a:custGeom>
            <a:avLst/>
            <a:gdLst/>
            <a:ahLst/>
            <a:cxnLst/>
            <a:rect l="0" t="0" r="0" b="0"/>
            <a:pathLst>
              <a:path w="4125467" h="470917">
                <a:moveTo>
                  <a:pt x="0" y="470917"/>
                </a:moveTo>
                <a:lnTo>
                  <a:pt x="4125467" y="470917"/>
                </a:lnTo>
                <a:lnTo>
                  <a:pt x="4125467" y="0"/>
                </a:lnTo>
                <a:lnTo>
                  <a:pt x="0" y="0"/>
                </a:lnTo>
                <a:lnTo>
                  <a:pt x="0" y="470917"/>
                </a:lnTo>
                <a:close/>
              </a:path>
            </a:pathLst>
          </a:custGeom>
          <a:noFill/>
          <a:ln w="9144" cap="flat" cmpd="sng">
            <a:solidFill>
              <a:srgbClr val="4F81BD">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21" name="Freeform 121"/>
          <p:cNvSpPr/>
          <p:nvPr/>
        </p:nvSpPr>
        <p:spPr>
          <a:xfrm>
            <a:off x="1306574" y="7564323"/>
            <a:ext cx="7700874" cy="3991254"/>
          </a:xfrm>
          <a:custGeom>
            <a:avLst/>
            <a:gdLst/>
            <a:ahLst/>
            <a:cxnLst/>
            <a:rect l="0" t="0" r="0" b="0"/>
            <a:pathLst>
              <a:path w="4125468" h="2138172">
                <a:moveTo>
                  <a:pt x="0" y="2138172"/>
                </a:moveTo>
                <a:lnTo>
                  <a:pt x="4125468" y="2138172"/>
                </a:lnTo>
                <a:lnTo>
                  <a:pt x="4125468" y="0"/>
                </a:lnTo>
                <a:lnTo>
                  <a:pt x="0" y="0"/>
                </a:lnTo>
                <a:lnTo>
                  <a:pt x="0" y="2138172"/>
                </a:lnTo>
                <a:close/>
              </a:path>
            </a:pathLst>
          </a:custGeom>
          <a:noFill/>
          <a:ln w="9144" cap="flat" cmpd="sng">
            <a:solidFill>
              <a:srgbClr val="4F81BD">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23" name="Rectangle 123"/>
          <p:cNvSpPr/>
          <p:nvPr/>
        </p:nvSpPr>
        <p:spPr>
          <a:xfrm>
            <a:off x="1842535" y="2378187"/>
            <a:ext cx="6816610" cy="1361078"/>
          </a:xfrm>
          <a:prstGeom prst="rect">
            <a:avLst/>
          </a:prstGeom>
        </p:spPr>
        <p:txBody>
          <a:bodyPr wrap="none" lIns="0" tIns="0" rIns="0" bIns="0">
            <a:spAutoFit/>
          </a:bodyPr>
          <a:lstStyle/>
          <a:p>
            <a:r>
              <a:rPr lang="en-US" sz="4484" b="1" spc="-62" dirty="0">
                <a:latin typeface="Calibri-Bold"/>
              </a:rPr>
              <a:t>R</a:t>
            </a:r>
            <a:r>
              <a:rPr lang="en-US" sz="4484" b="1" dirty="0">
                <a:latin typeface="Calibri-Bold"/>
              </a:rPr>
              <a:t>equi</a:t>
            </a:r>
            <a:r>
              <a:rPr lang="en-US" sz="4484" b="1" spc="-52" dirty="0">
                <a:latin typeface="Calibri-Bold"/>
              </a:rPr>
              <a:t>r</a:t>
            </a:r>
            <a:r>
              <a:rPr lang="en-US" sz="4484" b="1" dirty="0">
                <a:latin typeface="Calibri-Bold"/>
              </a:rPr>
              <a:t>eme</a:t>
            </a:r>
            <a:r>
              <a:rPr lang="en-US" sz="4484" b="1" spc="-58" dirty="0">
                <a:latin typeface="Calibri-Bold"/>
              </a:rPr>
              <a:t>n</a:t>
            </a:r>
            <a:r>
              <a:rPr lang="en-US" sz="4484" b="1" dirty="0">
                <a:latin typeface="Calibri-Bold"/>
              </a:rPr>
              <a:t>ts </a:t>
            </a:r>
            <a:r>
              <a:rPr lang="en-US" sz="4484" b="1" spc="-62" dirty="0">
                <a:latin typeface="Calibri-Bold"/>
              </a:rPr>
              <a:t>f</a:t>
            </a:r>
            <a:r>
              <a:rPr lang="en-US" sz="4484" b="1" dirty="0">
                <a:latin typeface="Calibri-Bold"/>
              </a:rPr>
              <a:t>or</a:t>
            </a:r>
            <a:r>
              <a:rPr lang="en-US" sz="4484" b="1" spc="-22" dirty="0">
                <a:latin typeface="Calibri-Bold"/>
              </a:rPr>
              <a:t> </a:t>
            </a:r>
            <a:r>
              <a:rPr lang="en-US" sz="4484" b="1" dirty="0">
                <a:latin typeface="Calibri-Bold"/>
              </a:rPr>
              <a:t>Succes</a:t>
            </a:r>
            <a:r>
              <a:rPr lang="en-US" sz="4484" b="1" spc="-39" dirty="0">
                <a:latin typeface="Calibri-Bold"/>
              </a:rPr>
              <a:t>s</a:t>
            </a:r>
            <a:r>
              <a:rPr lang="en-US" sz="4484" b="1" dirty="0">
                <a:latin typeface="Calibri-Bold"/>
              </a:rPr>
              <a:t>ful </a:t>
            </a:r>
          </a:p>
          <a:p>
            <a:pPr marL="1954459">
              <a:lnSpc>
                <a:spcPts val="5380"/>
              </a:lnSpc>
            </a:pPr>
            <a:r>
              <a:rPr lang="en-US" sz="4480" b="1" dirty="0">
                <a:latin typeface="Calibri-Bold"/>
              </a:rPr>
              <a:t>Completion</a:t>
            </a:r>
          </a:p>
        </p:txBody>
      </p:sp>
      <p:sp>
        <p:nvSpPr>
          <p:cNvPr id="124" name="Rectangle 124"/>
          <p:cNvSpPr/>
          <p:nvPr/>
        </p:nvSpPr>
        <p:spPr>
          <a:xfrm>
            <a:off x="1491488" y="3866464"/>
            <a:ext cx="7498239" cy="2656496"/>
          </a:xfrm>
          <a:prstGeom prst="rect">
            <a:avLst/>
          </a:prstGeom>
        </p:spPr>
        <p:txBody>
          <a:bodyPr wrap="square" lIns="0" tIns="0" rIns="0" bIns="0">
            <a:spAutoFit/>
          </a:bodyPr>
          <a:lstStyle/>
          <a:p>
            <a:pPr marL="571500" indent="-571500">
              <a:buFont typeface="Arial" panose="020B0604020202020204" pitchFamily="34" charset="0"/>
              <a:buChar char="•"/>
            </a:pPr>
            <a:r>
              <a:rPr lang="en-US" sz="3200" dirty="0">
                <a:latin typeface="Times New Roman"/>
              </a:rPr>
              <a:t>Sign in on the</a:t>
            </a:r>
            <a:r>
              <a:rPr lang="en-US" sz="3200" spc="-21" dirty="0">
                <a:latin typeface="Times New Roman"/>
              </a:rPr>
              <a:t> </a:t>
            </a:r>
            <a:r>
              <a:rPr lang="en-US" sz="3200" dirty="0">
                <a:latin typeface="Times New Roman"/>
              </a:rPr>
              <a:t>attendance</a:t>
            </a:r>
            <a:r>
              <a:rPr lang="en-US" sz="3200" spc="-37" dirty="0">
                <a:latin typeface="Times New Roman"/>
              </a:rPr>
              <a:t> </a:t>
            </a:r>
            <a:r>
              <a:rPr lang="en-US" sz="3200" dirty="0">
                <a:latin typeface="Times New Roman"/>
              </a:rPr>
              <a:t>roster</a:t>
            </a:r>
          </a:p>
          <a:p>
            <a:pPr marL="571500" indent="-571500">
              <a:lnSpc>
                <a:spcPts val="4260"/>
              </a:lnSpc>
              <a:buFont typeface="Arial" panose="020B0604020202020204" pitchFamily="34" charset="0"/>
              <a:buChar char="•"/>
            </a:pPr>
            <a:r>
              <a:rPr lang="en-US" sz="3200" dirty="0">
                <a:latin typeface="Times New Roman"/>
              </a:rPr>
              <a:t>Provide e</a:t>
            </a:r>
            <a:r>
              <a:rPr lang="en-US" sz="3200" spc="-32" dirty="0">
                <a:latin typeface="Times New Roman"/>
              </a:rPr>
              <a:t>m</a:t>
            </a:r>
            <a:r>
              <a:rPr lang="en-US" sz="3200" dirty="0">
                <a:latin typeface="Times New Roman"/>
              </a:rPr>
              <a:t>ail address </a:t>
            </a:r>
            <a:r>
              <a:rPr lang="en-US" sz="3200" spc="894" dirty="0">
                <a:latin typeface="Times New Roman"/>
              </a:rPr>
              <a:t>–</a:t>
            </a:r>
            <a:r>
              <a:rPr lang="en-US" sz="3200" dirty="0">
                <a:latin typeface="Times New Roman"/>
              </a:rPr>
              <a:t>write legibly</a:t>
            </a:r>
          </a:p>
          <a:p>
            <a:pPr marL="571500" indent="-571500">
              <a:lnSpc>
                <a:spcPts val="4256"/>
              </a:lnSpc>
              <a:buFont typeface="Arial" panose="020B0604020202020204" pitchFamily="34" charset="0"/>
              <a:buChar char="•"/>
            </a:pPr>
            <a:r>
              <a:rPr lang="en-US" sz="3200" dirty="0">
                <a:latin typeface="Times New Roman"/>
              </a:rPr>
              <a:t>Attend the entire activity*</a:t>
            </a:r>
          </a:p>
          <a:p>
            <a:pPr marL="571500" indent="-571500">
              <a:lnSpc>
                <a:spcPts val="4254"/>
              </a:lnSpc>
              <a:buFont typeface="Arial" panose="020B0604020202020204" pitchFamily="34" charset="0"/>
              <a:buChar char="•"/>
            </a:pPr>
            <a:r>
              <a:rPr lang="en-US" sz="3200" dirty="0">
                <a:latin typeface="Times New Roman"/>
              </a:rPr>
              <a:t>Co</a:t>
            </a:r>
            <a:r>
              <a:rPr lang="en-US" sz="3200" spc="-41" dirty="0">
                <a:latin typeface="Times New Roman"/>
              </a:rPr>
              <a:t>m</a:t>
            </a:r>
            <a:r>
              <a:rPr lang="en-US" sz="3200" dirty="0">
                <a:latin typeface="Times New Roman"/>
              </a:rPr>
              <a:t>plete and sub</a:t>
            </a:r>
            <a:r>
              <a:rPr lang="en-US" sz="3200" spc="-45" dirty="0">
                <a:latin typeface="Times New Roman"/>
              </a:rPr>
              <a:t>m</a:t>
            </a:r>
            <a:r>
              <a:rPr lang="en-US" sz="3200" dirty="0">
                <a:latin typeface="Times New Roman"/>
              </a:rPr>
              <a:t>it the online evaluation tool within </a:t>
            </a:r>
            <a:r>
              <a:rPr lang="en-US" sz="3200" u="sng" dirty="0">
                <a:latin typeface="Times New Roman"/>
              </a:rPr>
              <a:t>2</a:t>
            </a:r>
            <a:r>
              <a:rPr lang="en-US" sz="3200" dirty="0">
                <a:latin typeface="Times New Roman"/>
              </a:rPr>
              <a:t> weeks </a:t>
            </a:r>
          </a:p>
        </p:txBody>
      </p:sp>
      <p:sp>
        <p:nvSpPr>
          <p:cNvPr id="126" name="Rectangle 126"/>
          <p:cNvSpPr/>
          <p:nvPr/>
        </p:nvSpPr>
        <p:spPr>
          <a:xfrm>
            <a:off x="10919156" y="2420927"/>
            <a:ext cx="4585807" cy="689420"/>
          </a:xfrm>
          <a:prstGeom prst="rect">
            <a:avLst/>
          </a:prstGeom>
        </p:spPr>
        <p:txBody>
          <a:bodyPr wrap="none" lIns="0" tIns="0" rIns="0" bIns="0">
            <a:spAutoFit/>
          </a:bodyPr>
          <a:lstStyle/>
          <a:p>
            <a:r>
              <a:rPr lang="en-US" sz="4480" b="1" dirty="0">
                <a:latin typeface="Calibri-Bold"/>
              </a:rPr>
              <a:t>Learning</a:t>
            </a:r>
            <a:r>
              <a:rPr lang="en-US" sz="4480" b="1" spc="-22" dirty="0">
                <a:latin typeface="Calibri-Bold"/>
              </a:rPr>
              <a:t> </a:t>
            </a:r>
            <a:r>
              <a:rPr lang="en-US" sz="4480" b="1" dirty="0">
                <a:latin typeface="Calibri-Bold"/>
              </a:rPr>
              <a:t>Ou</a:t>
            </a:r>
            <a:r>
              <a:rPr lang="en-US" sz="4480" b="1" spc="-75" dirty="0">
                <a:latin typeface="Calibri-Bold"/>
              </a:rPr>
              <a:t>t</a:t>
            </a:r>
            <a:r>
              <a:rPr lang="en-US" sz="4480" b="1" dirty="0">
                <a:latin typeface="Calibri-Bold"/>
              </a:rPr>
              <a:t>comes</a:t>
            </a:r>
          </a:p>
        </p:txBody>
      </p:sp>
      <p:sp>
        <p:nvSpPr>
          <p:cNvPr id="127" name="Rectangle 127"/>
          <p:cNvSpPr/>
          <p:nvPr/>
        </p:nvSpPr>
        <p:spPr>
          <a:xfrm>
            <a:off x="2869509" y="6788169"/>
            <a:ext cx="4617611" cy="689420"/>
          </a:xfrm>
          <a:prstGeom prst="rect">
            <a:avLst/>
          </a:prstGeom>
        </p:spPr>
        <p:txBody>
          <a:bodyPr wrap="none" lIns="0" tIns="0" rIns="0" bIns="0">
            <a:spAutoFit/>
          </a:bodyPr>
          <a:lstStyle/>
          <a:p>
            <a:r>
              <a:rPr lang="en-US" sz="4480" b="1" dirty="0">
                <a:latin typeface="Calibri-Bold"/>
              </a:rPr>
              <a:t>Co</a:t>
            </a:r>
            <a:r>
              <a:rPr lang="en-US" sz="4480" b="1" spc="-30" dirty="0">
                <a:latin typeface="Calibri-Bold"/>
              </a:rPr>
              <a:t>n</a:t>
            </a:r>
            <a:r>
              <a:rPr lang="en-US" sz="4480" b="1" dirty="0">
                <a:latin typeface="Calibri-Bold"/>
              </a:rPr>
              <a:t>flicts of I</a:t>
            </a:r>
            <a:r>
              <a:rPr lang="en-US" sz="4480" b="1" spc="-62" dirty="0">
                <a:latin typeface="Calibri-Bold"/>
              </a:rPr>
              <a:t>n</a:t>
            </a:r>
            <a:r>
              <a:rPr lang="en-US" sz="4480" b="1" spc="-52" dirty="0">
                <a:latin typeface="Calibri-Bold"/>
              </a:rPr>
              <a:t>t</a:t>
            </a:r>
            <a:r>
              <a:rPr lang="en-US" sz="4480" b="1" dirty="0">
                <a:latin typeface="Calibri-Bold"/>
              </a:rPr>
              <a:t>e</a:t>
            </a:r>
            <a:r>
              <a:rPr lang="en-US" sz="4480" b="1" spc="-35" dirty="0">
                <a:latin typeface="Calibri-Bold"/>
              </a:rPr>
              <a:t>r</a:t>
            </a:r>
            <a:r>
              <a:rPr lang="en-US" sz="4480" b="1" dirty="0">
                <a:latin typeface="Calibri-Bold"/>
              </a:rPr>
              <a:t>e</a:t>
            </a:r>
            <a:r>
              <a:rPr lang="en-US" sz="4480" b="1" spc="-30" dirty="0">
                <a:latin typeface="Calibri-Bold"/>
              </a:rPr>
              <a:t>s</a:t>
            </a:r>
            <a:r>
              <a:rPr lang="en-US" sz="4480" b="1" dirty="0">
                <a:latin typeface="Calibri-Bold"/>
              </a:rPr>
              <a:t>t</a:t>
            </a:r>
          </a:p>
        </p:txBody>
      </p:sp>
      <p:sp>
        <p:nvSpPr>
          <p:cNvPr id="128" name="Rectangle 128"/>
          <p:cNvSpPr/>
          <p:nvPr/>
        </p:nvSpPr>
        <p:spPr>
          <a:xfrm>
            <a:off x="1478401" y="7585397"/>
            <a:ext cx="7260770" cy="3821367"/>
          </a:xfrm>
          <a:prstGeom prst="rect">
            <a:avLst/>
          </a:prstGeom>
        </p:spPr>
        <p:txBody>
          <a:bodyPr wrap="none" lIns="0" tIns="0" rIns="0" bIns="0">
            <a:spAutoFit/>
          </a:bodyPr>
          <a:lstStyle/>
          <a:p>
            <a:r>
              <a:rPr lang="en-US" sz="3537" dirty="0">
                <a:latin typeface="Times New Roman"/>
              </a:rPr>
              <a:t>Conflicts of Interest a</a:t>
            </a:r>
            <a:r>
              <a:rPr lang="en-US" sz="3537" spc="-45" dirty="0">
                <a:latin typeface="Times New Roman"/>
              </a:rPr>
              <a:t>m</a:t>
            </a:r>
            <a:r>
              <a:rPr lang="en-US" sz="3537" dirty="0">
                <a:latin typeface="Times New Roman"/>
              </a:rPr>
              <a:t>ong presenters </a:t>
            </a:r>
          </a:p>
          <a:p>
            <a:pPr>
              <a:lnSpc>
                <a:spcPts val="4256"/>
              </a:lnSpc>
            </a:pPr>
            <a:r>
              <a:rPr lang="en-US" sz="3543" dirty="0">
                <a:latin typeface="Times New Roman"/>
              </a:rPr>
              <a:t>and planning co</a:t>
            </a:r>
            <a:r>
              <a:rPr lang="en-US" sz="3543" spc="-52" dirty="0">
                <a:latin typeface="Times New Roman"/>
              </a:rPr>
              <a:t>m</a:t>
            </a:r>
            <a:r>
              <a:rPr lang="en-US" sz="3543" spc="-45" dirty="0">
                <a:latin typeface="Times New Roman"/>
              </a:rPr>
              <a:t>m</a:t>
            </a:r>
            <a:r>
              <a:rPr lang="en-US" sz="3543" dirty="0">
                <a:latin typeface="Times New Roman"/>
              </a:rPr>
              <a:t>ittee </a:t>
            </a:r>
            <a:r>
              <a:rPr lang="en-US" sz="3543" spc="-45" dirty="0">
                <a:latin typeface="Times New Roman"/>
              </a:rPr>
              <a:t>m</a:t>
            </a:r>
            <a:r>
              <a:rPr lang="en-US" sz="3543" dirty="0">
                <a:latin typeface="Times New Roman"/>
              </a:rPr>
              <a:t>e</a:t>
            </a:r>
            <a:r>
              <a:rPr lang="en-US" sz="3543" spc="-52" dirty="0">
                <a:latin typeface="Times New Roman"/>
              </a:rPr>
              <a:t>m</a:t>
            </a:r>
            <a:r>
              <a:rPr lang="en-US" sz="3543" dirty="0">
                <a:latin typeface="Times New Roman"/>
              </a:rPr>
              <a:t>bers were </a:t>
            </a:r>
          </a:p>
          <a:p>
            <a:pPr>
              <a:lnSpc>
                <a:spcPts val="4260"/>
              </a:lnSpc>
            </a:pPr>
            <a:r>
              <a:rPr lang="en-US" sz="3537" dirty="0">
                <a:latin typeface="Times New Roman"/>
              </a:rPr>
              <a:t>asses</a:t>
            </a:r>
            <a:r>
              <a:rPr lang="en-US" sz="3537" spc="-21" dirty="0">
                <a:latin typeface="Times New Roman"/>
              </a:rPr>
              <a:t>s</a:t>
            </a:r>
            <a:r>
              <a:rPr lang="en-US" sz="3537" dirty="0">
                <a:latin typeface="Times New Roman"/>
              </a:rPr>
              <a:t>ed and potential</a:t>
            </a:r>
            <a:r>
              <a:rPr lang="en-US" sz="3537" spc="-24" dirty="0">
                <a:latin typeface="Times New Roman"/>
              </a:rPr>
              <a:t> </a:t>
            </a:r>
            <a:r>
              <a:rPr lang="en-US" sz="3537" dirty="0">
                <a:latin typeface="Times New Roman"/>
              </a:rPr>
              <a:t>conflicts were </a:t>
            </a:r>
          </a:p>
          <a:p>
            <a:pPr>
              <a:lnSpc>
                <a:spcPts val="4254"/>
              </a:lnSpc>
            </a:pPr>
            <a:r>
              <a:rPr lang="en-US" sz="3537" dirty="0">
                <a:latin typeface="Times New Roman"/>
              </a:rPr>
              <a:t>resolved prior to this event. No </a:t>
            </a:r>
          </a:p>
          <a:p>
            <a:pPr>
              <a:lnSpc>
                <a:spcPts val="4254"/>
              </a:lnSpc>
            </a:pPr>
            <a:r>
              <a:rPr lang="en-US" sz="3537" dirty="0">
                <a:latin typeface="Times New Roman"/>
              </a:rPr>
              <a:t>co</a:t>
            </a:r>
            <a:r>
              <a:rPr lang="en-US" sz="3537" spc="-45" dirty="0">
                <a:latin typeface="Times New Roman"/>
              </a:rPr>
              <a:t>m</a:t>
            </a:r>
            <a:r>
              <a:rPr lang="en-US" sz="3537" spc="-41" dirty="0">
                <a:latin typeface="Times New Roman"/>
              </a:rPr>
              <a:t>m</a:t>
            </a:r>
            <a:r>
              <a:rPr lang="en-US" sz="3537" dirty="0">
                <a:latin typeface="Times New Roman"/>
              </a:rPr>
              <a:t>ercial support has been received </a:t>
            </a:r>
          </a:p>
          <a:p>
            <a:pPr>
              <a:lnSpc>
                <a:spcPts val="4254"/>
              </a:lnSpc>
            </a:pPr>
            <a:r>
              <a:rPr lang="en-US" sz="3537" dirty="0">
                <a:latin typeface="Times New Roman"/>
              </a:rPr>
              <a:t>for this activit</a:t>
            </a:r>
            <a:r>
              <a:rPr lang="en-US" sz="3537" spc="-202" dirty="0">
                <a:latin typeface="Times New Roman"/>
              </a:rPr>
              <a:t>y</a:t>
            </a:r>
            <a:r>
              <a:rPr lang="en-US" sz="3537" dirty="0">
                <a:latin typeface="Times New Roman"/>
              </a:rPr>
              <a:t>.</a:t>
            </a:r>
            <a:r>
              <a:rPr lang="en-US" sz="3537" spc="-123" dirty="0">
                <a:latin typeface="Times New Roman"/>
              </a:rPr>
              <a:t> </a:t>
            </a:r>
            <a:r>
              <a:rPr lang="en-US" sz="3537" dirty="0">
                <a:latin typeface="Times New Roman"/>
              </a:rPr>
              <a:t>This</a:t>
            </a:r>
            <a:r>
              <a:rPr lang="en-US" sz="3537" spc="-21" dirty="0">
                <a:latin typeface="Times New Roman"/>
              </a:rPr>
              <a:t> </a:t>
            </a:r>
            <a:r>
              <a:rPr lang="en-US" sz="3537" dirty="0">
                <a:latin typeface="Times New Roman"/>
              </a:rPr>
              <a:t>is not a jointly </a:t>
            </a:r>
          </a:p>
          <a:p>
            <a:pPr>
              <a:lnSpc>
                <a:spcPts val="4260"/>
              </a:lnSpc>
            </a:pPr>
            <a:r>
              <a:rPr lang="en-US" sz="3537" dirty="0">
                <a:latin typeface="Times New Roman"/>
              </a:rPr>
              <a:t>provided event.</a:t>
            </a:r>
          </a:p>
        </p:txBody>
      </p:sp>
      <p:sp>
        <p:nvSpPr>
          <p:cNvPr id="129" name="Rectangle 129"/>
          <p:cNvSpPr/>
          <p:nvPr/>
        </p:nvSpPr>
        <p:spPr>
          <a:xfrm>
            <a:off x="9492252" y="3218154"/>
            <a:ext cx="7326365" cy="1064202"/>
          </a:xfrm>
          <a:prstGeom prst="rect">
            <a:avLst/>
          </a:prstGeom>
        </p:spPr>
        <p:txBody>
          <a:bodyPr wrap="none" lIns="0" tIns="0" rIns="0" bIns="0">
            <a:spAutoFit/>
          </a:bodyPr>
          <a:lstStyle/>
          <a:p>
            <a:r>
              <a:rPr lang="en-US" sz="3537" dirty="0">
                <a:latin typeface="Times New Roman"/>
              </a:rPr>
              <a:t>Upon co</a:t>
            </a:r>
            <a:r>
              <a:rPr lang="en-US" sz="3537" spc="-45" dirty="0">
                <a:latin typeface="Times New Roman"/>
              </a:rPr>
              <a:t>m</a:t>
            </a:r>
            <a:r>
              <a:rPr lang="en-US" sz="3537" dirty="0">
                <a:latin typeface="Times New Roman"/>
              </a:rPr>
              <a:t>pletion of this activit</a:t>
            </a:r>
            <a:r>
              <a:rPr lang="en-US" sz="3537" spc="-202" dirty="0">
                <a:latin typeface="Times New Roman"/>
              </a:rPr>
              <a:t>y</a:t>
            </a:r>
            <a:r>
              <a:rPr lang="en-US" sz="3537" dirty="0">
                <a:latin typeface="Times New Roman"/>
              </a:rPr>
              <a:t>,</a:t>
            </a:r>
            <a:r>
              <a:rPr lang="en-US" sz="3537" spc="-56" dirty="0">
                <a:latin typeface="Times New Roman"/>
              </a:rPr>
              <a:t> </a:t>
            </a:r>
            <a:r>
              <a:rPr lang="en-US" sz="3537" dirty="0">
                <a:latin typeface="Times New Roman"/>
              </a:rPr>
              <a:t>nurses </a:t>
            </a:r>
          </a:p>
          <a:p>
            <a:pPr>
              <a:lnSpc>
                <a:spcPts val="4256"/>
              </a:lnSpc>
            </a:pPr>
            <a:r>
              <a:rPr lang="en-US" sz="3537" dirty="0">
                <a:latin typeface="Times New Roman"/>
              </a:rPr>
              <a:t>will:</a:t>
            </a:r>
          </a:p>
        </p:txBody>
      </p:sp>
      <p:sp>
        <p:nvSpPr>
          <p:cNvPr id="130" name="Rectangle 130"/>
          <p:cNvSpPr/>
          <p:nvPr/>
        </p:nvSpPr>
        <p:spPr>
          <a:xfrm>
            <a:off x="9492252" y="4238164"/>
            <a:ext cx="6640921" cy="544316"/>
          </a:xfrm>
          <a:prstGeom prst="rect">
            <a:avLst/>
          </a:prstGeom>
        </p:spPr>
        <p:txBody>
          <a:bodyPr wrap="none" lIns="0" tIns="0" rIns="0" bIns="0">
            <a:spAutoFit/>
          </a:bodyPr>
          <a:lstStyle/>
          <a:p>
            <a:r>
              <a:rPr lang="en-US" sz="3537" spc="3410" dirty="0">
                <a:latin typeface="Symbol"/>
              </a:rPr>
              <a:t></a:t>
            </a:r>
            <a:r>
              <a:rPr lang="en-US" sz="3537" dirty="0">
                <a:latin typeface="Times New Roman"/>
              </a:rPr>
              <a:t>Obtain knowledge about genetic </a:t>
            </a:r>
          </a:p>
        </p:txBody>
      </p:sp>
      <p:sp>
        <p:nvSpPr>
          <p:cNvPr id="131" name="Rectangle 131"/>
          <p:cNvSpPr/>
          <p:nvPr/>
        </p:nvSpPr>
        <p:spPr>
          <a:xfrm>
            <a:off x="10132331" y="4840166"/>
            <a:ext cx="5912772" cy="1064202"/>
          </a:xfrm>
          <a:prstGeom prst="rect">
            <a:avLst/>
          </a:prstGeom>
        </p:spPr>
        <p:txBody>
          <a:bodyPr wrap="none" lIns="0" tIns="0" rIns="0" bIns="0">
            <a:spAutoFit/>
          </a:bodyPr>
          <a:lstStyle/>
          <a:p>
            <a:r>
              <a:rPr lang="en-US" sz="3537" dirty="0">
                <a:latin typeface="Times New Roman"/>
              </a:rPr>
              <a:t>testing criteria and </a:t>
            </a:r>
            <a:r>
              <a:rPr lang="en-US" sz="3537" spc="-41" dirty="0">
                <a:latin typeface="Times New Roman"/>
              </a:rPr>
              <a:t>m</a:t>
            </a:r>
            <a:r>
              <a:rPr lang="en-US" sz="3537" dirty="0">
                <a:latin typeface="Times New Roman"/>
              </a:rPr>
              <a:t>anage</a:t>
            </a:r>
            <a:r>
              <a:rPr lang="en-US" sz="3537" spc="-52" dirty="0">
                <a:latin typeface="Times New Roman"/>
              </a:rPr>
              <a:t>m</a:t>
            </a:r>
            <a:r>
              <a:rPr lang="en-US" sz="3537" dirty="0">
                <a:latin typeface="Times New Roman"/>
              </a:rPr>
              <a:t>ent </a:t>
            </a:r>
          </a:p>
          <a:p>
            <a:pPr>
              <a:lnSpc>
                <a:spcPts val="4254"/>
              </a:lnSpc>
            </a:pPr>
            <a:r>
              <a:rPr lang="en-US" sz="3537" dirty="0">
                <a:latin typeface="Times New Roman"/>
              </a:rPr>
              <a:t>reco</a:t>
            </a:r>
            <a:r>
              <a:rPr lang="en-US" sz="3537" spc="-41" dirty="0">
                <a:latin typeface="Times New Roman"/>
              </a:rPr>
              <a:t>mm</a:t>
            </a:r>
            <a:r>
              <a:rPr lang="en-US" sz="3537" dirty="0">
                <a:latin typeface="Times New Roman"/>
              </a:rPr>
              <a:t>endations </a:t>
            </a:r>
          </a:p>
        </p:txBody>
      </p:sp>
      <p:sp>
        <p:nvSpPr>
          <p:cNvPr id="132" name="Rectangle 132"/>
          <p:cNvSpPr/>
          <p:nvPr/>
        </p:nvSpPr>
        <p:spPr>
          <a:xfrm>
            <a:off x="9492251" y="5859700"/>
            <a:ext cx="6803466" cy="1064394"/>
          </a:xfrm>
          <a:prstGeom prst="rect">
            <a:avLst/>
          </a:prstGeom>
        </p:spPr>
        <p:txBody>
          <a:bodyPr wrap="none" lIns="0" tIns="0" rIns="0" bIns="0">
            <a:spAutoFit/>
          </a:bodyPr>
          <a:lstStyle/>
          <a:p>
            <a:r>
              <a:rPr lang="en-US" sz="3537" spc="3410" dirty="0">
                <a:latin typeface="Symbol"/>
              </a:rPr>
              <a:t></a:t>
            </a:r>
            <a:r>
              <a:rPr lang="en-US" sz="3537" spc="-403" dirty="0">
                <a:latin typeface="Times New Roman"/>
              </a:rPr>
              <a:t>V</a:t>
            </a:r>
            <a:r>
              <a:rPr lang="en-US" sz="3537" dirty="0">
                <a:latin typeface="Times New Roman"/>
              </a:rPr>
              <a:t>erbalize an understanding of the </a:t>
            </a:r>
          </a:p>
          <a:p>
            <a:pPr marL="640091">
              <a:lnSpc>
                <a:spcPts val="4256"/>
              </a:lnSpc>
            </a:pPr>
            <a:r>
              <a:rPr lang="en-US" sz="3543" dirty="0">
                <a:latin typeface="Times New Roman"/>
              </a:rPr>
              <a:t>i</a:t>
            </a:r>
            <a:r>
              <a:rPr lang="en-US" sz="3543" spc="-45" dirty="0">
                <a:latin typeface="Times New Roman"/>
              </a:rPr>
              <a:t>m</a:t>
            </a:r>
            <a:r>
              <a:rPr lang="en-US" sz="3543" dirty="0">
                <a:latin typeface="Times New Roman"/>
              </a:rPr>
              <a:t>portance of genetic navigation </a:t>
            </a:r>
          </a:p>
        </p:txBody>
      </p:sp>
      <p:sp>
        <p:nvSpPr>
          <p:cNvPr id="133" name="Rectangle 133"/>
          <p:cNvSpPr/>
          <p:nvPr/>
        </p:nvSpPr>
        <p:spPr>
          <a:xfrm>
            <a:off x="9492252" y="6941436"/>
            <a:ext cx="6783717" cy="2718693"/>
          </a:xfrm>
          <a:prstGeom prst="rect">
            <a:avLst/>
          </a:prstGeom>
        </p:spPr>
        <p:txBody>
          <a:bodyPr wrap="none" lIns="0" tIns="0" rIns="0" bIns="0">
            <a:spAutoFit/>
          </a:bodyPr>
          <a:lstStyle/>
          <a:p>
            <a:r>
              <a:rPr lang="en-US" sz="3537" spc="3410" dirty="0">
                <a:latin typeface="Symbol"/>
              </a:rPr>
              <a:t></a:t>
            </a:r>
            <a:r>
              <a:rPr lang="en-US" sz="3537" dirty="0">
                <a:latin typeface="Times New Roman"/>
              </a:rPr>
              <a:t>De</a:t>
            </a:r>
            <a:r>
              <a:rPr lang="en-US" sz="3537" spc="-49" dirty="0">
                <a:latin typeface="Times New Roman"/>
              </a:rPr>
              <a:t>m</a:t>
            </a:r>
            <a:r>
              <a:rPr lang="en-US" sz="3537" dirty="0">
                <a:latin typeface="Times New Roman"/>
              </a:rPr>
              <a:t>onstrate an understanding of </a:t>
            </a:r>
          </a:p>
          <a:p>
            <a:pPr marL="640091">
              <a:lnSpc>
                <a:spcPts val="4254"/>
              </a:lnSpc>
            </a:pPr>
            <a:r>
              <a:rPr lang="en-US" sz="3537" dirty="0">
                <a:latin typeface="Times New Roman"/>
              </a:rPr>
              <a:t>the navigation toolkit and</a:t>
            </a:r>
            <a:r>
              <a:rPr lang="en-US" sz="3537" spc="-21" dirty="0">
                <a:latin typeface="Times New Roman"/>
              </a:rPr>
              <a:t> </a:t>
            </a:r>
            <a:r>
              <a:rPr lang="en-US" sz="3537" dirty="0">
                <a:latin typeface="Times New Roman"/>
              </a:rPr>
              <a:t>other </a:t>
            </a:r>
          </a:p>
          <a:p>
            <a:pPr marL="640091">
              <a:lnSpc>
                <a:spcPts val="4256"/>
              </a:lnSpc>
            </a:pPr>
            <a:r>
              <a:rPr lang="en-US" sz="3537" dirty="0">
                <a:latin typeface="Times New Roman"/>
              </a:rPr>
              <a:t>available</a:t>
            </a:r>
            <a:r>
              <a:rPr lang="en-US" sz="3537" spc="-41" dirty="0">
                <a:latin typeface="Times New Roman"/>
              </a:rPr>
              <a:t> </a:t>
            </a:r>
            <a:r>
              <a:rPr lang="en-US" sz="3537" dirty="0">
                <a:latin typeface="Times New Roman"/>
              </a:rPr>
              <a:t>tools/resources to aid </a:t>
            </a:r>
          </a:p>
          <a:p>
            <a:pPr marL="640091">
              <a:lnSpc>
                <a:spcPts val="4254"/>
              </a:lnSpc>
            </a:pPr>
            <a:r>
              <a:rPr lang="en-US" sz="3537" dirty="0">
                <a:latin typeface="Times New Roman"/>
              </a:rPr>
              <a:t>with the creation/expansion of </a:t>
            </a:r>
          </a:p>
          <a:p>
            <a:pPr marL="640091">
              <a:lnSpc>
                <a:spcPts val="4256"/>
              </a:lnSpc>
            </a:pPr>
            <a:r>
              <a:rPr lang="en-US" sz="3543" dirty="0">
                <a:latin typeface="Times New Roman"/>
              </a:rPr>
              <a:t>genetic navigation</a:t>
            </a:r>
            <a:r>
              <a:rPr lang="en-US" sz="3543" spc="-21" dirty="0">
                <a:latin typeface="Times New Roman"/>
              </a:rPr>
              <a:t> </a:t>
            </a:r>
            <a:r>
              <a:rPr lang="en-US" sz="3543" dirty="0">
                <a:latin typeface="Times New Roman"/>
              </a:rPr>
              <a:t>services.</a:t>
            </a:r>
          </a:p>
        </p:txBody>
      </p:sp>
      <p:sp>
        <p:nvSpPr>
          <p:cNvPr id="134" name="Rectangle 134"/>
          <p:cNvSpPr/>
          <p:nvPr/>
        </p:nvSpPr>
        <p:spPr>
          <a:xfrm>
            <a:off x="9492251" y="9644470"/>
            <a:ext cx="6619120" cy="1615635"/>
          </a:xfrm>
          <a:prstGeom prst="rect">
            <a:avLst/>
          </a:prstGeom>
        </p:spPr>
        <p:txBody>
          <a:bodyPr wrap="none" lIns="0" tIns="0" rIns="0" bIns="0">
            <a:spAutoFit/>
          </a:bodyPr>
          <a:lstStyle/>
          <a:p>
            <a:r>
              <a:rPr lang="en-US" sz="3537" spc="3410" dirty="0">
                <a:latin typeface="Symbol"/>
              </a:rPr>
              <a:t></a:t>
            </a:r>
            <a:r>
              <a:rPr lang="en-US" sz="3537" dirty="0">
                <a:latin typeface="Times New Roman"/>
              </a:rPr>
              <a:t>Identify ways</a:t>
            </a:r>
            <a:r>
              <a:rPr lang="en-US" sz="3537" spc="-21" dirty="0">
                <a:latin typeface="Times New Roman"/>
              </a:rPr>
              <a:t> </a:t>
            </a:r>
            <a:r>
              <a:rPr lang="en-US" sz="3537" dirty="0">
                <a:latin typeface="Times New Roman"/>
              </a:rPr>
              <a:t>of incorporating </a:t>
            </a:r>
          </a:p>
          <a:p>
            <a:pPr marL="640091">
              <a:lnSpc>
                <a:spcPts val="4256"/>
              </a:lnSpc>
            </a:pPr>
            <a:r>
              <a:rPr lang="en-US" sz="3537" dirty="0">
                <a:latin typeface="Times New Roman"/>
              </a:rPr>
              <a:t>genetic navigation into daily </a:t>
            </a:r>
          </a:p>
          <a:p>
            <a:pPr marL="640091">
              <a:lnSpc>
                <a:spcPts val="4256"/>
              </a:lnSpc>
            </a:pPr>
            <a:r>
              <a:rPr lang="en-US" sz="3537" dirty="0">
                <a:latin typeface="Times New Roman"/>
              </a:rPr>
              <a:t>practices with oncology patients.</a:t>
            </a:r>
          </a:p>
        </p:txBody>
      </p:sp>
      <p:sp>
        <p:nvSpPr>
          <p:cNvPr id="2" name="TextBox 1">
            <a:extLst>
              <a:ext uri="{FF2B5EF4-FFF2-40B4-BE49-F238E27FC236}">
                <a16:creationId xmlns:a16="http://schemas.microsoft.com/office/drawing/2014/main" id="{AA26E1DF-00C8-4C5D-8604-F6595DC257E4}"/>
              </a:ext>
            </a:extLst>
          </p:cNvPr>
          <p:cNvSpPr txBox="1"/>
          <p:nvPr/>
        </p:nvSpPr>
        <p:spPr>
          <a:xfrm>
            <a:off x="1288855" y="12019279"/>
            <a:ext cx="12876032" cy="544444"/>
          </a:xfrm>
          <a:prstGeom prst="rect">
            <a:avLst/>
          </a:prstGeom>
          <a:noFill/>
        </p:spPr>
        <p:txBody>
          <a:bodyPr wrap="square" rtlCol="0">
            <a:spAutoFit/>
          </a:bodyPr>
          <a:lstStyle/>
          <a:p>
            <a:r>
              <a:rPr lang="en-US" dirty="0">
                <a:solidFill>
                  <a:srgbClr val="FF0000"/>
                </a:solidFill>
              </a:rPr>
              <a:t>*CNE credit will not be awarded for recorded version, it is a resource only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Funding Opportunities</a:t>
            </a:r>
          </a:p>
        </p:txBody>
      </p:sp>
      <p:sp>
        <p:nvSpPr>
          <p:cNvPr id="3" name="Text Placeholder 2"/>
          <p:cNvSpPr>
            <a:spLocks noGrp="1"/>
          </p:cNvSpPr>
          <p:nvPr>
            <p:ph type="body" sz="quarter" idx="10"/>
          </p:nvPr>
        </p:nvSpPr>
        <p:spPr/>
        <p:txBody>
          <a:bodyPr/>
          <a:lstStyle/>
          <a:p>
            <a:pPr marL="0" indent="0">
              <a:buNone/>
            </a:pPr>
            <a:r>
              <a:rPr lang="en-US" sz="4000" dirty="0"/>
              <a:t>Grant agencies</a:t>
            </a:r>
          </a:p>
          <a:p>
            <a:pPr lvl="1"/>
            <a:r>
              <a:rPr lang="en-US" sz="3600" dirty="0"/>
              <a:t>National, state, local – survey the landscape</a:t>
            </a:r>
          </a:p>
          <a:p>
            <a:pPr lvl="1"/>
            <a:r>
              <a:rPr lang="en-US" sz="3600" dirty="0"/>
              <a:t>National – NIH/NCI, PCORI</a:t>
            </a:r>
          </a:p>
          <a:p>
            <a:pPr lvl="1"/>
            <a:r>
              <a:rPr lang="en-US" sz="3600" dirty="0"/>
              <a:t>State – CPRIT</a:t>
            </a:r>
          </a:p>
          <a:p>
            <a:pPr lvl="1"/>
            <a:r>
              <a:rPr lang="en-US" sz="3600" dirty="0"/>
              <a:t>Local – Susan G. Komen chapters</a:t>
            </a:r>
          </a:p>
          <a:p>
            <a:pPr lvl="1"/>
            <a:endParaRPr lang="en-US" sz="3600" dirty="0"/>
          </a:p>
          <a:p>
            <a:pPr marL="0" indent="0">
              <a:buNone/>
            </a:pPr>
            <a:r>
              <a:rPr lang="en-US" sz="3600" dirty="0"/>
              <a:t>Industry</a:t>
            </a:r>
          </a:p>
          <a:p>
            <a:pPr lvl="1"/>
            <a:r>
              <a:rPr lang="en-US" sz="3600" dirty="0"/>
              <a:t>Working with private and academic imaging groups to screen family history </a:t>
            </a:r>
          </a:p>
          <a:p>
            <a:pPr lvl="1"/>
            <a:r>
              <a:rPr lang="en-US" sz="3600" dirty="0"/>
              <a:t>Promotes testing through their product</a:t>
            </a:r>
          </a:p>
          <a:p>
            <a:pPr lvl="1"/>
            <a:r>
              <a:rPr lang="en-US" sz="3600" dirty="0"/>
              <a:t>Consider pros and cons!</a:t>
            </a:r>
          </a:p>
          <a:p>
            <a:pPr lvl="1"/>
            <a:endParaRPr lang="en-US" sz="3600" dirty="0"/>
          </a:p>
          <a:p>
            <a:pPr lvl="1"/>
            <a:endParaRPr lang="en-US" sz="3600" dirty="0"/>
          </a:p>
          <a:p>
            <a:endParaRPr lang="en-US" dirty="0"/>
          </a:p>
        </p:txBody>
      </p:sp>
    </p:spTree>
    <p:extLst>
      <p:ext uri="{BB962C8B-B14F-4D97-AF65-F5344CB8AC3E}">
        <p14:creationId xmlns:p14="http://schemas.microsoft.com/office/powerpoint/2010/main" val="1175326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a:t>
            </a:r>
          </a:p>
        </p:txBody>
      </p:sp>
      <p:sp>
        <p:nvSpPr>
          <p:cNvPr id="3" name="Text Placeholder 2"/>
          <p:cNvSpPr>
            <a:spLocks noGrp="1"/>
          </p:cNvSpPr>
          <p:nvPr>
            <p:ph type="body" sz="quarter" idx="10"/>
          </p:nvPr>
        </p:nvSpPr>
        <p:spPr/>
        <p:txBody>
          <a:bodyPr>
            <a:normAutofit/>
          </a:bodyPr>
          <a:lstStyle/>
          <a:p>
            <a:pPr marL="0" indent="0">
              <a:buNone/>
            </a:pPr>
            <a:r>
              <a:rPr lang="en-US" sz="3600" dirty="0"/>
              <a:t>Who can perform the job description?</a:t>
            </a:r>
          </a:p>
          <a:p>
            <a:pPr marL="0" indent="0">
              <a:buNone/>
            </a:pPr>
            <a:endParaRPr lang="en-US" sz="3600" dirty="0"/>
          </a:p>
          <a:p>
            <a:pPr lvl="1"/>
            <a:r>
              <a:rPr lang="en-US" sz="3600" dirty="0"/>
              <a:t>Example: genetic navigator position – considered nurses, social workers, open to other healthcare providers</a:t>
            </a:r>
          </a:p>
          <a:p>
            <a:pPr marL="853455" lvl="1" indent="0">
              <a:buNone/>
            </a:pPr>
            <a:endParaRPr lang="en-US" sz="3600" dirty="0"/>
          </a:p>
          <a:p>
            <a:pPr lvl="1"/>
            <a:r>
              <a:rPr lang="en-US" sz="3600" dirty="0"/>
              <a:t>Training: </a:t>
            </a:r>
          </a:p>
          <a:p>
            <a:pPr lvl="2"/>
            <a:r>
              <a:rPr lang="en-US" sz="3600" dirty="0"/>
              <a:t>SOPs</a:t>
            </a:r>
          </a:p>
          <a:p>
            <a:pPr lvl="2"/>
            <a:r>
              <a:rPr lang="en-US" sz="3600" dirty="0"/>
              <a:t>Technology acclimation</a:t>
            </a:r>
          </a:p>
          <a:p>
            <a:pPr lvl="2"/>
            <a:r>
              <a:rPr lang="en-US" sz="3600" dirty="0"/>
              <a:t>Education on information and translation to layperson to ‘sell’ the importance of follow-up</a:t>
            </a:r>
          </a:p>
          <a:p>
            <a:endParaRPr lang="en-US" sz="3200" dirty="0"/>
          </a:p>
        </p:txBody>
      </p:sp>
    </p:spTree>
    <p:extLst>
      <p:ext uri="{BB962C8B-B14F-4D97-AF65-F5344CB8AC3E}">
        <p14:creationId xmlns:p14="http://schemas.microsoft.com/office/powerpoint/2010/main" val="2400715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a:t>
            </a:r>
          </a:p>
        </p:txBody>
      </p:sp>
      <p:sp>
        <p:nvSpPr>
          <p:cNvPr id="3" name="Text Placeholder 2"/>
          <p:cNvSpPr>
            <a:spLocks noGrp="1"/>
          </p:cNvSpPr>
          <p:nvPr>
            <p:ph type="body" sz="quarter" idx="10"/>
          </p:nvPr>
        </p:nvSpPr>
        <p:spPr/>
        <p:txBody>
          <a:bodyPr/>
          <a:lstStyle/>
          <a:p>
            <a:pPr marL="0" indent="0">
              <a:buNone/>
            </a:pPr>
            <a:r>
              <a:rPr lang="en-US" sz="3600" dirty="0"/>
              <a:t>Consider paygrade</a:t>
            </a:r>
          </a:p>
          <a:p>
            <a:pPr lvl="1"/>
            <a:r>
              <a:rPr lang="en-US" sz="3600" dirty="0"/>
              <a:t>Years of experience</a:t>
            </a:r>
          </a:p>
          <a:p>
            <a:pPr lvl="1"/>
            <a:r>
              <a:rPr lang="en-US" sz="3600" dirty="0"/>
              <a:t>Impact to bottom line</a:t>
            </a:r>
          </a:p>
          <a:p>
            <a:endParaRPr lang="en-US" sz="3600" dirty="0"/>
          </a:p>
          <a:p>
            <a:pPr marL="0" indent="0">
              <a:buNone/>
            </a:pPr>
            <a:endParaRPr lang="en-US" sz="3600" dirty="0"/>
          </a:p>
          <a:p>
            <a:pPr marL="0" indent="0">
              <a:buNone/>
            </a:pPr>
            <a:r>
              <a:rPr lang="en-US" sz="3600" dirty="0"/>
              <a:t>If institution is focusing on navigation programs, try the ‘ask’ for a position</a:t>
            </a:r>
          </a:p>
          <a:p>
            <a:pPr lvl="1"/>
            <a:r>
              <a:rPr lang="en-US" sz="3600" dirty="0"/>
              <a:t>How this feeds into the general mission?</a:t>
            </a:r>
          </a:p>
          <a:p>
            <a:pPr lvl="1"/>
            <a:r>
              <a:rPr lang="en-US" sz="3600" dirty="0"/>
              <a:t>Start 0.25-0.5 FTE to build the internal case?</a:t>
            </a:r>
          </a:p>
          <a:p>
            <a:pPr lvl="1"/>
            <a:r>
              <a:rPr lang="en-US" sz="3600" dirty="0"/>
              <a:t>If no navigation focus, you can still build a case!</a:t>
            </a:r>
          </a:p>
          <a:p>
            <a:endParaRPr lang="en-US" dirty="0"/>
          </a:p>
        </p:txBody>
      </p:sp>
      <p:pic>
        <p:nvPicPr>
          <p:cNvPr id="4" name="Picture 3"/>
          <p:cNvPicPr>
            <a:picLocks noChangeAspect="1"/>
          </p:cNvPicPr>
          <p:nvPr/>
        </p:nvPicPr>
        <p:blipFill>
          <a:blip r:embed="rId2"/>
          <a:stretch>
            <a:fillRect/>
          </a:stretch>
        </p:blipFill>
        <p:spPr>
          <a:xfrm>
            <a:off x="9777046" y="2998380"/>
            <a:ext cx="5767754" cy="2542442"/>
          </a:xfrm>
          <a:prstGeom prst="rect">
            <a:avLst/>
          </a:prstGeom>
        </p:spPr>
      </p:pic>
    </p:spTree>
    <p:extLst>
      <p:ext uri="{BB962C8B-B14F-4D97-AF65-F5344CB8AC3E}">
        <p14:creationId xmlns:p14="http://schemas.microsoft.com/office/powerpoint/2010/main" val="202387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Text Placeholder 2"/>
          <p:cNvSpPr>
            <a:spLocks noGrp="1"/>
          </p:cNvSpPr>
          <p:nvPr>
            <p:ph type="body" sz="quarter" idx="10"/>
          </p:nvPr>
        </p:nvSpPr>
        <p:spPr/>
        <p:txBody>
          <a:bodyPr>
            <a:normAutofit/>
          </a:bodyPr>
          <a:lstStyle/>
          <a:p>
            <a:pPr marL="0" indent="0">
              <a:buNone/>
            </a:pPr>
            <a:r>
              <a:rPr lang="en-US" sz="3200" dirty="0"/>
              <a:t>Consider technology implications and needs through the genetic service spectrum</a:t>
            </a:r>
          </a:p>
          <a:p>
            <a:pPr lvl="1"/>
            <a:endParaRPr lang="en-US" sz="3200" dirty="0"/>
          </a:p>
          <a:p>
            <a:pPr lvl="1"/>
            <a:r>
              <a:rPr lang="en-US" sz="3200" dirty="0"/>
              <a:t>Health risk assessment tools</a:t>
            </a:r>
          </a:p>
          <a:p>
            <a:pPr lvl="2"/>
            <a:r>
              <a:rPr lang="en-US" sz="2800" dirty="0"/>
              <a:t>EMR – best practice alerts?</a:t>
            </a:r>
          </a:p>
          <a:p>
            <a:pPr lvl="2"/>
            <a:r>
              <a:rPr lang="en-US" sz="2800" dirty="0"/>
              <a:t>Build health risk assessment tool on website</a:t>
            </a:r>
          </a:p>
          <a:p>
            <a:pPr lvl="1"/>
            <a:endParaRPr lang="en-US" sz="3200" dirty="0"/>
          </a:p>
          <a:p>
            <a:pPr lvl="1"/>
            <a:r>
              <a:rPr lang="en-US" sz="3200" dirty="0"/>
              <a:t>Screening clinics – software and capabilities</a:t>
            </a:r>
          </a:p>
          <a:p>
            <a:pPr lvl="1"/>
            <a:endParaRPr lang="en-US" sz="3200" dirty="0"/>
          </a:p>
          <a:p>
            <a:pPr lvl="1"/>
            <a:r>
              <a:rPr lang="en-US" sz="3200" dirty="0"/>
              <a:t>Electronic medical record system</a:t>
            </a:r>
          </a:p>
          <a:p>
            <a:pPr lvl="2"/>
            <a:r>
              <a:rPr lang="en-US" sz="2800" dirty="0"/>
              <a:t>Screening clinic software data interface with EMR?</a:t>
            </a:r>
          </a:p>
          <a:p>
            <a:pPr lvl="2"/>
            <a:r>
              <a:rPr lang="en-US" sz="2800" dirty="0"/>
              <a:t>Local example: </a:t>
            </a:r>
            <a:r>
              <a:rPr lang="en-US" sz="2800" dirty="0" err="1"/>
              <a:t>Magview</a:t>
            </a:r>
            <a:r>
              <a:rPr lang="en-US" sz="2800" dirty="0"/>
              <a:t> and Epic</a:t>
            </a:r>
          </a:p>
          <a:p>
            <a:pPr marL="853455" lvl="1" indent="0">
              <a:buNone/>
            </a:pPr>
            <a:endParaRPr lang="en-US" sz="3200" dirty="0"/>
          </a:p>
          <a:p>
            <a:pPr lvl="1"/>
            <a:endParaRPr lang="en-US" sz="3200" dirty="0"/>
          </a:p>
          <a:p>
            <a:pPr lvl="1"/>
            <a:endParaRPr lang="en-US" sz="3200" dirty="0"/>
          </a:p>
          <a:p>
            <a:pPr lvl="1"/>
            <a:endParaRPr lang="en-US" sz="3200" dirty="0"/>
          </a:p>
          <a:p>
            <a:pPr lvl="1"/>
            <a:endParaRPr lang="en-US" sz="3200" dirty="0"/>
          </a:p>
          <a:p>
            <a:pPr lvl="1"/>
            <a:endParaRPr lang="en-US" sz="3200" dirty="0"/>
          </a:p>
          <a:p>
            <a:pPr lvl="1"/>
            <a:endParaRPr lang="en-US" sz="3200" dirty="0"/>
          </a:p>
          <a:p>
            <a:pPr lvl="1"/>
            <a:endParaRPr lang="en-US" sz="3200" dirty="0"/>
          </a:p>
          <a:p>
            <a:endParaRPr lang="en-US" sz="3200" dirty="0"/>
          </a:p>
        </p:txBody>
      </p:sp>
      <p:pic>
        <p:nvPicPr>
          <p:cNvPr id="4" name="Picture 3"/>
          <p:cNvPicPr>
            <a:picLocks noChangeAspect="1"/>
          </p:cNvPicPr>
          <p:nvPr/>
        </p:nvPicPr>
        <p:blipFill>
          <a:blip r:embed="rId2"/>
          <a:stretch>
            <a:fillRect/>
          </a:stretch>
        </p:blipFill>
        <p:spPr>
          <a:xfrm>
            <a:off x="11980985" y="3938955"/>
            <a:ext cx="4103077" cy="5697415"/>
          </a:xfrm>
          <a:prstGeom prst="rect">
            <a:avLst/>
          </a:prstGeom>
        </p:spPr>
      </p:pic>
    </p:spTree>
    <p:extLst>
      <p:ext uri="{BB962C8B-B14F-4D97-AF65-F5344CB8AC3E}">
        <p14:creationId xmlns:p14="http://schemas.microsoft.com/office/powerpoint/2010/main" val="3393603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Technology</a:t>
            </a:r>
          </a:p>
        </p:txBody>
      </p:sp>
      <p:sp>
        <p:nvSpPr>
          <p:cNvPr id="3" name="Text Placeholder 2"/>
          <p:cNvSpPr>
            <a:spLocks noGrp="1"/>
          </p:cNvSpPr>
          <p:nvPr>
            <p:ph type="body" sz="quarter" idx="10"/>
          </p:nvPr>
        </p:nvSpPr>
        <p:spPr/>
        <p:txBody>
          <a:bodyPr>
            <a:normAutofit/>
          </a:bodyPr>
          <a:lstStyle/>
          <a:p>
            <a:pPr marL="0" indent="0">
              <a:buNone/>
            </a:pPr>
            <a:r>
              <a:rPr lang="en-US" sz="4000" dirty="0"/>
              <a:t>Chatbots</a:t>
            </a:r>
          </a:p>
          <a:p>
            <a:pPr lvl="1"/>
            <a:r>
              <a:rPr lang="en-US" sz="3600" dirty="0"/>
              <a:t>Use in population screening </a:t>
            </a:r>
          </a:p>
          <a:p>
            <a:pPr lvl="1"/>
            <a:r>
              <a:rPr lang="en-US" sz="3600" dirty="0"/>
              <a:t>Screen prior to any healthcare provider appointment for high risk status</a:t>
            </a:r>
          </a:p>
          <a:p>
            <a:pPr marL="0" indent="0">
              <a:buNone/>
            </a:pPr>
            <a:endParaRPr lang="en-US" sz="3200" dirty="0"/>
          </a:p>
          <a:p>
            <a:pPr marL="0" indent="0">
              <a:buNone/>
            </a:pPr>
            <a:r>
              <a:rPr lang="en-US" sz="4000" dirty="0"/>
              <a:t>Apps/websites</a:t>
            </a:r>
          </a:p>
          <a:p>
            <a:pPr lvl="1"/>
            <a:r>
              <a:rPr lang="en-US" sz="3600" dirty="0"/>
              <a:t>Reminders for high risk screening protocol</a:t>
            </a:r>
          </a:p>
          <a:p>
            <a:pPr lvl="1"/>
            <a:r>
              <a:rPr lang="en-US" sz="3600" dirty="0"/>
              <a:t>Screening tool</a:t>
            </a:r>
          </a:p>
          <a:p>
            <a:pPr lvl="1"/>
            <a:r>
              <a:rPr lang="en-US" sz="3600" dirty="0"/>
              <a:t>Education</a:t>
            </a:r>
          </a:p>
          <a:p>
            <a:endParaRPr lang="en-US" sz="4000" dirty="0"/>
          </a:p>
        </p:txBody>
      </p:sp>
    </p:spTree>
    <p:extLst>
      <p:ext uri="{BB962C8B-B14F-4D97-AF65-F5344CB8AC3E}">
        <p14:creationId xmlns:p14="http://schemas.microsoft.com/office/powerpoint/2010/main" val="673419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8428" y="4898457"/>
            <a:ext cx="9511145" cy="6328570"/>
          </a:xfrm>
          <a:prstGeom prst="rect">
            <a:avLst/>
          </a:prstGeom>
        </p:spPr>
      </p:pic>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sz="quarter" idx="10"/>
          </p:nvPr>
        </p:nvSpPr>
        <p:spPr>
          <a:xfrm>
            <a:off x="1257300" y="3813021"/>
            <a:ext cx="15773400" cy="1108107"/>
          </a:xfrm>
        </p:spPr>
        <p:txBody>
          <a:bodyPr>
            <a:noAutofit/>
          </a:bodyPr>
          <a:lstStyle/>
          <a:p>
            <a:pPr marL="0" indent="0" algn="ctr">
              <a:buNone/>
            </a:pPr>
            <a:r>
              <a:rPr lang="en-US" sz="5400" dirty="0"/>
              <a:t>Type questions into the chat</a:t>
            </a:r>
          </a:p>
        </p:txBody>
      </p:sp>
      <p:grpSp>
        <p:nvGrpSpPr>
          <p:cNvPr id="19" name="Group 18"/>
          <p:cNvGrpSpPr>
            <a:grpSpLocks/>
          </p:cNvGrpSpPr>
          <p:nvPr/>
        </p:nvGrpSpPr>
        <p:grpSpPr bwMode="auto">
          <a:xfrm>
            <a:off x="8589620" y="2409733"/>
            <a:ext cx="1108760" cy="194123"/>
            <a:chOff x="1703388" y="2006913"/>
            <a:chExt cx="1478230" cy="258682"/>
          </a:xfrm>
        </p:grpSpPr>
        <p:sp>
          <p:nvSpPr>
            <p:cNvPr id="20" name="Oval 19"/>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1" name="Oval 20"/>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2" name="Oval 21"/>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3" name="Oval 22"/>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4" name="Oval 23"/>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grpSp>
    </p:spTree>
    <p:extLst>
      <p:ext uri="{BB962C8B-B14F-4D97-AF65-F5344CB8AC3E}">
        <p14:creationId xmlns:p14="http://schemas.microsoft.com/office/powerpoint/2010/main" val="16304162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0"/>
          </p:nvPr>
        </p:nvSpPr>
        <p:spPr/>
        <p:txBody>
          <a:bodyPr>
            <a:normAutofit/>
          </a:bodyPr>
          <a:lstStyle/>
          <a:p>
            <a:endParaRPr lang="en-US" sz="3600" dirty="0"/>
          </a:p>
          <a:p>
            <a:r>
              <a:rPr lang="en-US" sz="3600" dirty="0"/>
              <a:t>Evaluation survey and CNE/CEU information will be sent to the emails of all attendees</a:t>
            </a:r>
          </a:p>
          <a:p>
            <a:endParaRPr lang="en-US" sz="3600" dirty="0"/>
          </a:p>
          <a:p>
            <a:r>
              <a:rPr lang="en-US" sz="3600" dirty="0"/>
              <a:t>Toolkit and webinar recording at: </a:t>
            </a:r>
            <a:r>
              <a:rPr lang="en-US" sz="3600" dirty="0">
                <a:hlinkClick r:id="rId3"/>
              </a:rPr>
              <a:t>www.</a:t>
            </a:r>
            <a:r>
              <a:rPr lang="en-US" altLang="en-US" sz="3600" dirty="0">
                <a:hlinkClick r:id="rId3"/>
              </a:rPr>
              <a:t>utswmed.org/geneticstoolkit</a:t>
            </a:r>
            <a:endParaRPr lang="en-US" altLang="en-US" sz="3600" dirty="0"/>
          </a:p>
          <a:p>
            <a:endParaRPr lang="en-US" sz="3600" dirty="0"/>
          </a:p>
          <a:p>
            <a:r>
              <a:rPr lang="en-US" sz="3600" dirty="0"/>
              <a:t>Send any remaining questions to:</a:t>
            </a:r>
          </a:p>
          <a:p>
            <a:pPr lvl="1"/>
            <a:r>
              <a:rPr lang="en-US" sz="3600" dirty="0">
                <a:hlinkClick r:id="rId4"/>
              </a:rPr>
              <a:t>CancerGenetics@utsw.edu</a:t>
            </a:r>
            <a:endParaRPr lang="en-US" sz="3600" dirty="0"/>
          </a:p>
          <a:p>
            <a:pPr lvl="1"/>
            <a:r>
              <a:rPr lang="en-US" sz="3600" dirty="0">
                <a:ea typeface="Arial"/>
                <a:cs typeface="Arial"/>
                <a:hlinkClick r:id="rId5"/>
              </a:rPr>
              <a:t>Sara.Pirzadeh@utsw.edu</a:t>
            </a:r>
            <a:r>
              <a:rPr lang="en-US" sz="3600" dirty="0">
                <a:ea typeface="Arial"/>
                <a:cs typeface="Arial"/>
              </a:rPr>
              <a:t> </a:t>
            </a:r>
          </a:p>
          <a:p>
            <a:pPr lvl="1"/>
            <a:r>
              <a:rPr lang="en-US" sz="3600" dirty="0">
                <a:cs typeface="Arial"/>
                <a:hlinkClick r:id="rId6"/>
              </a:rPr>
              <a:t>Kathy.Pratt@utsw.edu</a:t>
            </a:r>
            <a:r>
              <a:rPr lang="en-US" sz="3600" dirty="0">
                <a:cs typeface="Arial"/>
              </a:rPr>
              <a:t> </a:t>
            </a:r>
          </a:p>
          <a:p>
            <a:pPr lvl="1"/>
            <a:r>
              <a:rPr lang="en-US" sz="3600" dirty="0">
                <a:cs typeface="Arial"/>
                <a:hlinkClick r:id="rId7"/>
              </a:rPr>
              <a:t>Sayoni.Lahiri@utsw.edu</a:t>
            </a:r>
            <a:endParaRPr lang="en-US" sz="3600" dirty="0"/>
          </a:p>
          <a:p>
            <a:pPr lvl="1"/>
            <a:endParaRPr lang="en-US" sz="3600" dirty="0"/>
          </a:p>
        </p:txBody>
      </p:sp>
      <p:grpSp>
        <p:nvGrpSpPr>
          <p:cNvPr id="19" name="Group 18"/>
          <p:cNvGrpSpPr>
            <a:grpSpLocks/>
          </p:cNvGrpSpPr>
          <p:nvPr/>
        </p:nvGrpSpPr>
        <p:grpSpPr bwMode="auto">
          <a:xfrm>
            <a:off x="8589620" y="2409733"/>
            <a:ext cx="1108760" cy="194123"/>
            <a:chOff x="1703388" y="2006913"/>
            <a:chExt cx="1478230" cy="258682"/>
          </a:xfrm>
        </p:grpSpPr>
        <p:sp>
          <p:nvSpPr>
            <p:cNvPr id="20" name="Oval 19"/>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1" name="Oval 20"/>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2" name="Oval 21"/>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3" name="Oval 22"/>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4" name="Oval 23"/>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grpSp>
    </p:spTree>
    <p:extLst>
      <p:ext uri="{BB962C8B-B14F-4D97-AF65-F5344CB8AC3E}">
        <p14:creationId xmlns:p14="http://schemas.microsoft.com/office/powerpoint/2010/main" val="18816586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Speakers and Agenda</a:t>
            </a:r>
          </a:p>
        </p:txBody>
      </p:sp>
      <p:sp>
        <p:nvSpPr>
          <p:cNvPr id="3" name="Text Placeholder 2"/>
          <p:cNvSpPr>
            <a:spLocks noGrp="1"/>
          </p:cNvSpPr>
          <p:nvPr>
            <p:ph type="body" sz="quarter" idx="10"/>
          </p:nvPr>
        </p:nvSpPr>
        <p:spPr>
          <a:xfrm>
            <a:off x="1257300" y="2998380"/>
            <a:ext cx="7022176" cy="8590369"/>
          </a:xfrm>
        </p:spPr>
        <p:txBody>
          <a:bodyPr>
            <a:normAutofit/>
          </a:bodyPr>
          <a:lstStyle/>
          <a:p>
            <a:r>
              <a:rPr lang="en-US" sz="3200" dirty="0"/>
              <a:t>Introduction, Current Processes, and Initiatives</a:t>
            </a:r>
          </a:p>
          <a:p>
            <a:endParaRPr lang="en-US" sz="3200" dirty="0"/>
          </a:p>
          <a:p>
            <a:r>
              <a:rPr lang="en-US" sz="3200" dirty="0"/>
              <a:t>Needs Assessment and Barriers to Navigation</a:t>
            </a:r>
          </a:p>
          <a:p>
            <a:endParaRPr lang="en-US" sz="3200" dirty="0"/>
          </a:p>
          <a:p>
            <a:r>
              <a:rPr lang="en-US" sz="3200" dirty="0"/>
              <a:t>Leveraging Current Resources</a:t>
            </a:r>
          </a:p>
          <a:p>
            <a:endParaRPr lang="en-US" sz="3200" dirty="0"/>
          </a:p>
          <a:p>
            <a:r>
              <a:rPr lang="en-US" sz="3200" dirty="0"/>
              <a:t>Identifying Additional Resources</a:t>
            </a:r>
          </a:p>
          <a:p>
            <a:endParaRPr lang="en-US" sz="3200" dirty="0"/>
          </a:p>
          <a:p>
            <a:r>
              <a:rPr lang="en-US" sz="3200" dirty="0"/>
              <a:t>Q&amp;A with presenters</a:t>
            </a:r>
          </a:p>
          <a:p>
            <a:endParaRPr lang="en-US" sz="3200" dirty="0"/>
          </a:p>
          <a:p>
            <a:endParaRPr lang="en-US" sz="3200" dirty="0"/>
          </a:p>
        </p:txBody>
      </p:sp>
      <p:grpSp>
        <p:nvGrpSpPr>
          <p:cNvPr id="19" name="Group 18"/>
          <p:cNvGrpSpPr>
            <a:grpSpLocks/>
          </p:cNvGrpSpPr>
          <p:nvPr/>
        </p:nvGrpSpPr>
        <p:grpSpPr bwMode="auto">
          <a:xfrm>
            <a:off x="8589620" y="2409733"/>
            <a:ext cx="1108760" cy="194123"/>
            <a:chOff x="1703388" y="2006913"/>
            <a:chExt cx="1478230" cy="258682"/>
          </a:xfrm>
        </p:grpSpPr>
        <p:sp>
          <p:nvSpPr>
            <p:cNvPr id="20" name="Oval 19"/>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1" name="Oval 20"/>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2" name="Oval 21"/>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3" name="Oval 22"/>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sp>
          <p:nvSpPr>
            <p:cNvPr id="24" name="Oval 23"/>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a:defRPr/>
              </a:pPr>
              <a:endParaRPr lang="en-US" sz="2204"/>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9518455" y="3465041"/>
            <a:ext cx="2559396" cy="255939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13946937" y="3467959"/>
            <a:ext cx="2560320" cy="2560320"/>
          </a:xfrm>
          <a:prstGeom prst="rect">
            <a:avLst/>
          </a:prstGeom>
        </p:spPr>
      </p:pic>
      <p:pic>
        <p:nvPicPr>
          <p:cNvPr id="12" name="Picture 11"/>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7200"/>
                    </a14:imgEffect>
                    <a14:imgEffect>
                      <a14:saturation sat="74000"/>
                    </a14:imgEffect>
                  </a14:imgLayer>
                </a14:imgProps>
              </a:ext>
              <a:ext uri="{28A0092B-C50C-407E-A947-70E740481C1C}">
                <a14:useLocalDpi xmlns:a14="http://schemas.microsoft.com/office/drawing/2010/main" val="0"/>
              </a:ext>
            </a:extLst>
          </a:blip>
          <a:srcRect l="30371" t="5631" r="25790" b="28882"/>
          <a:stretch/>
        </p:blipFill>
        <p:spPr>
          <a:xfrm>
            <a:off x="11848474" y="7813771"/>
            <a:ext cx="2570955" cy="2560320"/>
          </a:xfrm>
          <a:prstGeom prst="rect">
            <a:avLst/>
          </a:prstGeom>
        </p:spPr>
      </p:pic>
      <p:sp>
        <p:nvSpPr>
          <p:cNvPr id="13" name="TextBox 12"/>
          <p:cNvSpPr txBox="1"/>
          <p:nvPr/>
        </p:nvSpPr>
        <p:spPr>
          <a:xfrm>
            <a:off x="8462355" y="6359862"/>
            <a:ext cx="4671597" cy="507839"/>
          </a:xfrm>
          <a:prstGeom prst="rect">
            <a:avLst/>
          </a:prstGeom>
          <a:noFill/>
        </p:spPr>
        <p:txBody>
          <a:bodyPr wrap="square" lIns="137168" tIns="68584" rIns="137168" bIns="68584" rtlCol="0">
            <a:spAutoFit/>
          </a:bodyPr>
          <a:lstStyle/>
          <a:p>
            <a:pPr lvl="0" algn="r"/>
            <a:r>
              <a:rPr lang="en-US" sz="2400" dirty="0">
                <a:ea typeface="Arial"/>
                <a:cs typeface="Arial"/>
              </a:rPr>
              <a:t>Sara Pirzadeh-Miller, MS, CGC</a:t>
            </a:r>
          </a:p>
        </p:txBody>
      </p:sp>
      <p:sp>
        <p:nvSpPr>
          <p:cNvPr id="14" name="TextBox 13"/>
          <p:cNvSpPr txBox="1"/>
          <p:nvPr/>
        </p:nvSpPr>
        <p:spPr>
          <a:xfrm>
            <a:off x="10590424" y="10369787"/>
            <a:ext cx="5091068" cy="877171"/>
          </a:xfrm>
          <a:prstGeom prst="rect">
            <a:avLst/>
          </a:prstGeom>
          <a:noFill/>
        </p:spPr>
        <p:txBody>
          <a:bodyPr wrap="square" lIns="137168" tIns="68584" rIns="137168" bIns="68584" rtlCol="0">
            <a:spAutoFit/>
          </a:bodyPr>
          <a:lstStyle/>
          <a:p>
            <a:pPr lvl="0" algn="ctr"/>
            <a:r>
              <a:rPr lang="en-US" sz="2400" dirty="0">
                <a:ea typeface="Arial"/>
                <a:cs typeface="Arial"/>
              </a:rPr>
              <a:t>Kathy Pratt, </a:t>
            </a:r>
          </a:p>
          <a:p>
            <a:pPr lvl="0" algn="ctr"/>
            <a:r>
              <a:rPr lang="en-US" sz="2400" dirty="0">
                <a:ea typeface="Arial"/>
                <a:cs typeface="Arial"/>
              </a:rPr>
              <a:t>BSN, RN, OCN, CBCN, ONN-CG</a:t>
            </a:r>
          </a:p>
        </p:txBody>
      </p:sp>
      <p:sp>
        <p:nvSpPr>
          <p:cNvPr id="15" name="TextBox 14"/>
          <p:cNvSpPr txBox="1"/>
          <p:nvPr/>
        </p:nvSpPr>
        <p:spPr>
          <a:xfrm>
            <a:off x="13383414" y="6364166"/>
            <a:ext cx="3687366" cy="507839"/>
          </a:xfrm>
          <a:prstGeom prst="rect">
            <a:avLst/>
          </a:prstGeom>
          <a:noFill/>
        </p:spPr>
        <p:txBody>
          <a:bodyPr wrap="square" lIns="137168" tIns="68584" rIns="137168" bIns="68584" rtlCol="0">
            <a:spAutoFit/>
          </a:bodyPr>
          <a:lstStyle/>
          <a:p>
            <a:pPr lvl="0" algn="r"/>
            <a:r>
              <a:rPr lang="en-US" sz="2400" dirty="0">
                <a:ea typeface="Arial"/>
                <a:cs typeface="Arial"/>
              </a:rPr>
              <a:t>Sayoni Lahiri, MS, CGC</a:t>
            </a:r>
          </a:p>
        </p:txBody>
      </p:sp>
    </p:spTree>
    <p:extLst>
      <p:ext uri="{BB962C8B-B14F-4D97-AF65-F5344CB8AC3E}">
        <p14:creationId xmlns:p14="http://schemas.microsoft.com/office/powerpoint/2010/main" val="1404399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114933" y="2800689"/>
            <a:ext cx="5492208" cy="1144929"/>
          </a:xfrm>
          <a:prstGeom prst="rect">
            <a:avLst/>
          </a:prstGeom>
          <a:noFill/>
        </p:spPr>
        <p:txBody>
          <a:bodyPr wrap="none" rtlCol="0">
            <a:spAutoFit/>
          </a:bodyPr>
          <a:lstStyle/>
          <a:p>
            <a:pPr algn="r">
              <a:lnSpc>
                <a:spcPct val="90000"/>
              </a:lnSpc>
            </a:pPr>
            <a:r>
              <a:rPr lang="en-US" sz="7600" dirty="0">
                <a:solidFill>
                  <a:schemeClr val="tx2"/>
                </a:solidFill>
                <a:latin typeface="Arial"/>
                <a:cs typeface="Arial"/>
              </a:rPr>
              <a:t>An</a:t>
            </a:r>
            <a:r>
              <a:rPr lang="en-US" sz="7600" dirty="0">
                <a:cs typeface="Arial"/>
              </a:rPr>
              <a:t> </a:t>
            </a:r>
            <a:r>
              <a:rPr lang="en-US" sz="7600" dirty="0">
                <a:solidFill>
                  <a:schemeClr val="tx2"/>
                </a:solidFill>
                <a:latin typeface="Arial"/>
                <a:cs typeface="Arial"/>
              </a:rPr>
              <a:t>overview</a:t>
            </a:r>
          </a:p>
        </p:txBody>
      </p:sp>
      <p:sp>
        <p:nvSpPr>
          <p:cNvPr id="19" name="TextBox 18"/>
          <p:cNvSpPr txBox="1"/>
          <p:nvPr/>
        </p:nvSpPr>
        <p:spPr>
          <a:xfrm>
            <a:off x="9703720" y="8375987"/>
            <a:ext cx="7596012" cy="1615835"/>
          </a:xfrm>
          <a:prstGeom prst="rect">
            <a:avLst/>
          </a:prstGeom>
          <a:noFill/>
        </p:spPr>
        <p:txBody>
          <a:bodyPr wrap="square" lIns="137168" tIns="68584" rIns="137168" bIns="68584" rtlCol="0">
            <a:spAutoFit/>
          </a:bodyPr>
          <a:lstStyle/>
          <a:p>
            <a:pPr lvl="0" algn="r"/>
            <a:r>
              <a:rPr lang="en-US" sz="2400" dirty="0">
                <a:ea typeface="Arial"/>
                <a:cs typeface="Arial"/>
              </a:rPr>
              <a:t>Sara Pirzadeh-Miller MS, CGC</a:t>
            </a:r>
          </a:p>
          <a:p>
            <a:pPr lvl="0" algn="r"/>
            <a:r>
              <a:rPr lang="en-US" sz="2400" dirty="0">
                <a:ea typeface="Arial"/>
                <a:cs typeface="Arial"/>
              </a:rPr>
              <a:t>Assistant Director, Cancer Genetics</a:t>
            </a:r>
          </a:p>
          <a:p>
            <a:pPr lvl="0" algn="r"/>
            <a:r>
              <a:rPr lang="en-US" sz="2400" dirty="0">
                <a:ea typeface="Arial"/>
                <a:cs typeface="Arial"/>
              </a:rPr>
              <a:t>UT Southwestern Medical Center</a:t>
            </a:r>
          </a:p>
          <a:p>
            <a:pPr lvl="0" algn="r"/>
            <a:r>
              <a:rPr lang="en-US" sz="2400" dirty="0">
                <a:ea typeface="Arial"/>
                <a:cs typeface="Arial"/>
                <a:hlinkClick r:id="rId3"/>
              </a:rPr>
              <a:t>Sara.Pirzadeh@utsw.edu</a:t>
            </a:r>
            <a:endParaRPr lang="en-US" sz="2400" dirty="0">
              <a:ea typeface="Arial"/>
              <a:cs typeface="Arial"/>
            </a:endParaRPr>
          </a:p>
        </p:txBody>
      </p:sp>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6" b="26"/>
          <a:stretch>
            <a:fillRect/>
          </a:stretch>
        </p:blipFill>
        <p:spPr/>
      </p:pic>
      <p:sp>
        <p:nvSpPr>
          <p:cNvPr id="20" name="Rectangle 19"/>
          <p:cNvSpPr/>
          <p:nvPr/>
        </p:nvSpPr>
        <p:spPr>
          <a:xfrm>
            <a:off x="1" y="620367"/>
            <a:ext cx="18288000" cy="180126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4"/>
          </a:p>
        </p:txBody>
      </p:sp>
      <p:sp>
        <p:nvSpPr>
          <p:cNvPr id="17" name="TextBox 16"/>
          <p:cNvSpPr txBox="1"/>
          <p:nvPr/>
        </p:nvSpPr>
        <p:spPr>
          <a:xfrm>
            <a:off x="997527" y="975456"/>
            <a:ext cx="16679319" cy="1089529"/>
          </a:xfrm>
          <a:prstGeom prst="rect">
            <a:avLst/>
          </a:prstGeom>
          <a:noFill/>
        </p:spPr>
        <p:txBody>
          <a:bodyPr wrap="square" rtlCol="0">
            <a:spAutoFit/>
          </a:bodyPr>
          <a:lstStyle/>
          <a:p>
            <a:pPr algn="r">
              <a:lnSpc>
                <a:spcPct val="90000"/>
              </a:lnSpc>
            </a:pPr>
            <a:r>
              <a:rPr lang="en-US" sz="7200" dirty="0">
                <a:solidFill>
                  <a:schemeClr val="bg1"/>
                </a:solidFill>
                <a:cs typeface="Arial"/>
              </a:rPr>
              <a:t>Genetic navigation program:</a:t>
            </a:r>
          </a:p>
        </p:txBody>
      </p:sp>
    </p:spTree>
    <p:extLst>
      <p:ext uri="{BB962C8B-B14F-4D97-AF65-F5344CB8AC3E}">
        <p14:creationId xmlns:p14="http://schemas.microsoft.com/office/powerpoint/2010/main" val="23512401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a:t>How did we get here?</a:t>
            </a:r>
          </a:p>
        </p:txBody>
      </p:sp>
      <p:sp>
        <p:nvSpPr>
          <p:cNvPr id="6" name="Text Placeholder 5"/>
          <p:cNvSpPr>
            <a:spLocks noGrp="1"/>
          </p:cNvSpPr>
          <p:nvPr>
            <p:ph type="body" sz="quarter" idx="10"/>
          </p:nvPr>
        </p:nvSpPr>
        <p:spPr/>
        <p:txBody>
          <a:bodyPr>
            <a:normAutofit/>
          </a:bodyPr>
          <a:lstStyle/>
          <a:p>
            <a:r>
              <a:rPr lang="en-US" sz="4000" b="1" dirty="0"/>
              <a:t>The Initial Need</a:t>
            </a:r>
            <a:r>
              <a:rPr lang="en-US" sz="4000" dirty="0"/>
              <a:t>: funding genetic testing for underserved patients (county hospital systems)</a:t>
            </a:r>
          </a:p>
          <a:p>
            <a:pPr lvl="1"/>
            <a:r>
              <a:rPr lang="en-US" sz="4000" dirty="0"/>
              <a:t>Susan G. Komen grants (2007-2010) – funded testing at Parkland/JPS clinics.</a:t>
            </a:r>
          </a:p>
          <a:p>
            <a:pPr marL="853455" lvl="1" indent="0">
              <a:buNone/>
            </a:pPr>
            <a:endParaRPr lang="en-US" sz="4000" dirty="0"/>
          </a:p>
          <a:p>
            <a:r>
              <a:rPr lang="en-US" sz="4000" b="1" dirty="0"/>
              <a:t>The Ongoing Need</a:t>
            </a:r>
            <a:r>
              <a:rPr lang="en-US" sz="4000" dirty="0"/>
              <a:t>: better identification of high-risk patients in county hospital systems (and elsewhere) – and resources to do it!</a:t>
            </a:r>
          </a:p>
          <a:p>
            <a:endParaRPr lang="en-US" sz="4000" dirty="0"/>
          </a:p>
          <a:p>
            <a:r>
              <a:rPr lang="en-US" sz="4000" b="1" dirty="0"/>
              <a:t>The Idea</a:t>
            </a:r>
            <a:r>
              <a:rPr lang="en-US" sz="4000" dirty="0"/>
              <a:t>: High throughput identification of high-risk patients in ‘general population’ settings (i.e. mammography clinics)</a:t>
            </a:r>
          </a:p>
          <a:p>
            <a:endParaRPr lang="en-US" sz="4000" dirty="0"/>
          </a:p>
          <a:p>
            <a:endParaRPr lang="en-US" sz="4000" dirty="0"/>
          </a:p>
          <a:p>
            <a:endParaRPr lang="en-US" sz="4000" dirty="0"/>
          </a:p>
          <a:p>
            <a:endParaRPr lang="en-US" sz="4000" dirty="0"/>
          </a:p>
          <a:p>
            <a:endParaRPr lang="en-US" sz="4000" dirty="0"/>
          </a:p>
        </p:txBody>
      </p:sp>
    </p:spTree>
    <p:extLst>
      <p:ext uri="{BB962C8B-B14F-4D97-AF65-F5344CB8AC3E}">
        <p14:creationId xmlns:p14="http://schemas.microsoft.com/office/powerpoint/2010/main" val="337259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How did we get here?</a:t>
            </a:r>
          </a:p>
        </p:txBody>
      </p:sp>
      <p:sp>
        <p:nvSpPr>
          <p:cNvPr id="3" name="Text Placeholder 2"/>
          <p:cNvSpPr>
            <a:spLocks noGrp="1"/>
          </p:cNvSpPr>
          <p:nvPr>
            <p:ph type="body" sz="quarter" idx="10"/>
          </p:nvPr>
        </p:nvSpPr>
        <p:spPr/>
        <p:txBody>
          <a:bodyPr/>
          <a:lstStyle/>
          <a:p>
            <a:r>
              <a:rPr lang="en-US" sz="4000" b="1" dirty="0"/>
              <a:t>The Questions</a:t>
            </a:r>
            <a:r>
              <a:rPr lang="en-US" sz="4000" dirty="0"/>
              <a:t>:</a:t>
            </a:r>
          </a:p>
          <a:p>
            <a:pPr lvl="1"/>
            <a:r>
              <a:rPr lang="en-US" sz="4000" dirty="0"/>
              <a:t>How do we screen patients in a robust way?</a:t>
            </a:r>
          </a:p>
          <a:p>
            <a:pPr lvl="1"/>
            <a:r>
              <a:rPr lang="en-US" sz="4000" dirty="0"/>
              <a:t>What is the best way to inform patients of family history risk?</a:t>
            </a:r>
          </a:p>
          <a:p>
            <a:pPr lvl="1"/>
            <a:r>
              <a:rPr lang="en-US" sz="4000" dirty="0"/>
              <a:t>Genetic service provision/testing?</a:t>
            </a:r>
          </a:p>
          <a:p>
            <a:pPr lvl="1"/>
            <a:r>
              <a:rPr lang="en-US" sz="4000" dirty="0"/>
              <a:t>Routing high-risk patients to recommended follow-up?</a:t>
            </a:r>
          </a:p>
          <a:p>
            <a:pPr lvl="1"/>
            <a:r>
              <a:rPr lang="en-US" sz="4000" dirty="0"/>
              <a:t>Tracking impact: compliance to follow-up? At-risk relatives </a:t>
            </a:r>
            <a:r>
              <a:rPr lang="en-US" sz="4000" dirty="0" err="1"/>
              <a:t>ID’d</a:t>
            </a:r>
            <a:r>
              <a:rPr lang="en-US" sz="4000" dirty="0"/>
              <a:t>?</a:t>
            </a:r>
          </a:p>
          <a:p>
            <a:pPr marL="853455" lvl="1" indent="0">
              <a:buNone/>
            </a:pPr>
            <a:endParaRPr lang="en-US" sz="4000" dirty="0"/>
          </a:p>
          <a:p>
            <a:r>
              <a:rPr lang="en-US" sz="4000" dirty="0"/>
              <a:t>Cancer Prevention and Research Institute of Texas – grants available starting 2010 </a:t>
            </a:r>
          </a:p>
          <a:p>
            <a:pPr lvl="1"/>
            <a:r>
              <a:rPr lang="en-US" sz="4000" dirty="0"/>
              <a:t>10% of funding towards prevention grants</a:t>
            </a:r>
          </a:p>
          <a:p>
            <a:endParaRPr lang="en-US" dirty="0"/>
          </a:p>
        </p:txBody>
      </p:sp>
    </p:spTree>
    <p:extLst>
      <p:ext uri="{BB962C8B-B14F-4D97-AF65-F5344CB8AC3E}">
        <p14:creationId xmlns:p14="http://schemas.microsoft.com/office/powerpoint/2010/main" val="381996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UTSW Genetic Navigation Programs</a:t>
            </a:r>
          </a:p>
        </p:txBody>
      </p:sp>
      <p:sp>
        <p:nvSpPr>
          <p:cNvPr id="3" name="Text Placeholder 2"/>
          <p:cNvSpPr>
            <a:spLocks noGrp="1"/>
          </p:cNvSpPr>
          <p:nvPr>
            <p:ph type="body" sz="quarter" idx="10"/>
          </p:nvPr>
        </p:nvSpPr>
        <p:spPr>
          <a:xfrm>
            <a:off x="1257300" y="2541180"/>
            <a:ext cx="15773400" cy="9055075"/>
          </a:xfrm>
        </p:spPr>
        <p:txBody>
          <a:bodyPr>
            <a:normAutofit lnSpcReduction="10000"/>
          </a:bodyPr>
          <a:lstStyle/>
          <a:p>
            <a:r>
              <a:rPr lang="en-US" b="1" dirty="0"/>
              <a:t>CPRIT1 (Cancer Genetic Services for Rural and Underserved Populations in Texas – 2011-2015)</a:t>
            </a:r>
          </a:p>
          <a:p>
            <a:pPr lvl="1"/>
            <a:r>
              <a:rPr lang="en-US" dirty="0"/>
              <a:t>Mammography population: family history screening for hereditary breast/ovarian cancer (Parkland/UTSW/rural counties)</a:t>
            </a:r>
          </a:p>
          <a:p>
            <a:pPr lvl="1"/>
            <a:r>
              <a:rPr lang="en-US" dirty="0"/>
              <a:t>IHC screening of colorectal and endometrial cancers (Parkland/UTSW)</a:t>
            </a:r>
          </a:p>
          <a:p>
            <a:pPr lvl="1"/>
            <a:r>
              <a:rPr lang="en-US" dirty="0"/>
              <a:t>Patient navigation: improve adherence to screening guidelines and uptake of risk-reducing procedures among the underserved genetic high risk. </a:t>
            </a:r>
          </a:p>
          <a:p>
            <a:pPr lvl="1"/>
            <a:r>
              <a:rPr lang="en-US" dirty="0"/>
              <a:t>Telemedicine</a:t>
            </a:r>
          </a:p>
          <a:p>
            <a:pPr lvl="1"/>
            <a:r>
              <a:rPr lang="en-US" dirty="0"/>
              <a:t>Population served: 6 North Texas counties (DFW and 4 western counties) </a:t>
            </a:r>
          </a:p>
          <a:p>
            <a:r>
              <a:rPr lang="en-US" b="1" dirty="0"/>
              <a:t>CPRIT2 (Population-Based Screening for HBOC and Lynch syndrome in the Underserved – 2014-2018)</a:t>
            </a:r>
          </a:p>
          <a:p>
            <a:pPr lvl="1"/>
            <a:r>
              <a:rPr lang="en-US" dirty="0"/>
              <a:t>Expand mammography population to include more sites (JPS and 21 rural counties)</a:t>
            </a:r>
          </a:p>
          <a:p>
            <a:pPr lvl="1"/>
            <a:r>
              <a:rPr lang="en-US" dirty="0"/>
              <a:t>Expand IHC screening of colorectal and endometrial tumors to underserved Fort Worth</a:t>
            </a:r>
          </a:p>
          <a:p>
            <a:pPr lvl="1"/>
            <a:r>
              <a:rPr lang="en-US" dirty="0"/>
              <a:t>15 additional counties and multiple health systems. They are within an hour drive to one of four original UT Southwestern Cancer Genetics telemedicine locations. </a:t>
            </a:r>
          </a:p>
          <a:p>
            <a:pPr lvl="1"/>
            <a:r>
              <a:rPr lang="en-US" dirty="0"/>
              <a:t>Patient navigation</a:t>
            </a:r>
          </a:p>
          <a:p>
            <a:pPr lvl="1"/>
            <a:r>
              <a:rPr lang="en-US" dirty="0"/>
              <a:t>Telemedicine through mobile survivorship unit in Fort Worth</a:t>
            </a:r>
          </a:p>
          <a:p>
            <a:r>
              <a:rPr lang="en-US" b="1" dirty="0"/>
              <a:t>Detecting Unaffected Lynch Syndrome (DUAL – 2016-2020)</a:t>
            </a:r>
          </a:p>
          <a:p>
            <a:pPr lvl="1"/>
            <a:r>
              <a:rPr lang="en-US" dirty="0"/>
              <a:t>Mammography and GI population screening for LS in Dallas county hospital and UTSW</a:t>
            </a:r>
          </a:p>
          <a:p>
            <a:pPr lvl="1"/>
            <a:r>
              <a:rPr lang="en-US" dirty="0"/>
              <a:t>Family history of colon cancer screening for abnormal FIT result in Fort Worth and western rural counties (ages 50-74)</a:t>
            </a:r>
          </a:p>
          <a:p>
            <a:pPr lvl="1"/>
            <a:r>
              <a:rPr lang="en-US" dirty="0"/>
              <a:t>Telephone-based genetic counseling service delivery with kit delivery from lab to patient home</a:t>
            </a:r>
          </a:p>
          <a:p>
            <a:pPr lvl="1"/>
            <a:r>
              <a:rPr lang="en-US" dirty="0"/>
              <a:t>Patient navigation</a:t>
            </a:r>
          </a:p>
          <a:p>
            <a:pPr lvl="1"/>
            <a:r>
              <a:rPr lang="en-US" dirty="0"/>
              <a:t>Promote recognition of Lynch syndrome in populations through many channels: educational campaigns, distribution of family history education cards in many clinical/lay population settings, etc.</a:t>
            </a:r>
          </a:p>
          <a:p>
            <a:pPr lvl="1"/>
            <a:endParaRPr lang="en-US" dirty="0"/>
          </a:p>
        </p:txBody>
      </p:sp>
    </p:spTree>
    <p:extLst>
      <p:ext uri="{BB962C8B-B14F-4D97-AF65-F5344CB8AC3E}">
        <p14:creationId xmlns:p14="http://schemas.microsoft.com/office/powerpoint/2010/main" val="773301124"/>
      </p:ext>
    </p:extLst>
  </p:cSld>
  <p:clrMapOvr>
    <a:masterClrMapping/>
  </p:clrMapOvr>
</p:sld>
</file>

<file path=ppt/theme/theme1.xml><?xml version="1.0" encoding="utf-8"?>
<a:theme xmlns:a="http://schemas.openxmlformats.org/drawingml/2006/main" name="Default Theme">
  <a:themeElements>
    <a:clrScheme name="UTSW Colors">
      <a:dk1>
        <a:srgbClr val="424242"/>
      </a:dk1>
      <a:lt1>
        <a:srgbClr val="FFFFFF"/>
      </a:lt1>
      <a:dk2>
        <a:srgbClr val="05559A"/>
      </a:dk2>
      <a:lt2>
        <a:srgbClr val="EBEBEB"/>
      </a:lt2>
      <a:accent1>
        <a:srgbClr val="05559A"/>
      </a:accent1>
      <a:accent2>
        <a:srgbClr val="5E82A3"/>
      </a:accent2>
      <a:accent3>
        <a:srgbClr val="F47E3F"/>
      </a:accent3>
      <a:accent4>
        <a:srgbClr val="F3A35F"/>
      </a:accent4>
      <a:accent5>
        <a:srgbClr val="474747"/>
      </a:accent5>
      <a:accent6>
        <a:srgbClr val="9E9E9E"/>
      </a:accent6>
      <a:hlink>
        <a:srgbClr val="05559A"/>
      </a:hlink>
      <a:folHlink>
        <a:srgbClr val="0555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722F7F5C-EABA-164C-9D82-314BC146D257}" vid="{D810BF3D-DEE4-3C4D-8CEA-DC06580C4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UTSW-Orthopaedic-PowerPoint-Template-DARK</Template>
  <TotalTime>916</TotalTime>
  <Words>3444</Words>
  <Application>Microsoft Office PowerPoint</Application>
  <PresentationFormat>Custom</PresentationFormat>
  <Paragraphs>604</Paragraphs>
  <Slides>46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Calibri-Bold</vt:lpstr>
      <vt:lpstr>Courier New</vt:lpstr>
      <vt:lpstr>Symbol</vt:lpstr>
      <vt:lpstr>Times New Roman</vt:lpstr>
      <vt:lpstr>Default Theme</vt:lpstr>
      <vt:lpstr>Welcome</vt:lpstr>
      <vt:lpstr>PowerPoint Presentation</vt:lpstr>
      <vt:lpstr>PowerPoint Presentation</vt:lpstr>
      <vt:lpstr>PowerPoint Presentation</vt:lpstr>
      <vt:lpstr>Speakers and Agenda</vt:lpstr>
      <vt:lpstr>PowerPoint Presentation</vt:lpstr>
      <vt:lpstr>How did we get here?</vt:lpstr>
      <vt:lpstr>How did we get here?</vt:lpstr>
      <vt:lpstr>History of UTSW Genetic Navigation Programs</vt:lpstr>
      <vt:lpstr>History of UTSW Genetic Navigation Programs</vt:lpstr>
      <vt:lpstr>Considerations</vt:lpstr>
      <vt:lpstr>Step 1: Processes to identify at-risk patients</vt:lpstr>
      <vt:lpstr>Step 2: After Identification: How to Inform and Follow-up?</vt:lpstr>
      <vt:lpstr>Step 3: Genetic Service Delivery</vt:lpstr>
      <vt:lpstr>Step 4: Mutation identified – how to handle?</vt:lpstr>
      <vt:lpstr>PowerPoint Presentation</vt:lpstr>
      <vt:lpstr>Objective:</vt:lpstr>
      <vt:lpstr>Needs Assessment: OCCUPATION</vt:lpstr>
      <vt:lpstr>Needs Assessment:  OCCUPATION– “Other”</vt:lpstr>
      <vt:lpstr>Needs Assessment: TYPE OF ORGANIZATION</vt:lpstr>
      <vt:lpstr>Needs Assessment:  TYPE OF ORGANIZATION– “Other”</vt:lpstr>
      <vt:lpstr>Resources Required to Address Gaps</vt:lpstr>
      <vt:lpstr>Needs Assessment: RESOURCES NEEDED TO ADDRESS GAPS</vt:lpstr>
      <vt:lpstr>Needs Assessment: RESOURCES NEEDED TO ADDRESS GAPS-”Other”</vt:lpstr>
      <vt:lpstr>PowerPoint Presentation</vt:lpstr>
      <vt:lpstr>Toolkit Components:  Screening/ Navigation Program Implementation</vt:lpstr>
      <vt:lpstr>Toolkit Components: Patient Resources</vt:lpstr>
      <vt:lpstr>Toolkit Components: Clinician Resources</vt:lpstr>
      <vt:lpstr>Discussion</vt:lpstr>
      <vt:lpstr>PowerPoint Presentation</vt:lpstr>
      <vt:lpstr>Outline Your Roadmaps &amp; Fill in the Gaps</vt:lpstr>
      <vt:lpstr>Impact of Patient Navigators</vt:lpstr>
      <vt:lpstr>Personnel</vt:lpstr>
      <vt:lpstr>Leverage Existing Resources</vt:lpstr>
      <vt:lpstr>Leverage Existing Resources: Tapping into Technology</vt:lpstr>
      <vt:lpstr>PowerPoint Presentation</vt:lpstr>
      <vt:lpstr>PowerPoint Presentation</vt:lpstr>
      <vt:lpstr>Who are your advocates?</vt:lpstr>
      <vt:lpstr>Funding opportunities</vt:lpstr>
      <vt:lpstr>Funding Opportunities</vt:lpstr>
      <vt:lpstr>Personnel</vt:lpstr>
      <vt:lpstr>Personnel</vt:lpstr>
      <vt:lpstr>Technology</vt:lpstr>
      <vt:lpstr>Technology</vt:lpstr>
      <vt:lpstr>Discussion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Karen Damwijk</dc:creator>
  <cp:keywords/>
  <dc:description/>
  <cp:lastModifiedBy>Remington Fenter</cp:lastModifiedBy>
  <cp:revision>37</cp:revision>
  <dcterms:created xsi:type="dcterms:W3CDTF">2017-11-28T03:38:43Z</dcterms:created>
  <dcterms:modified xsi:type="dcterms:W3CDTF">2020-03-25T18:11:36Z</dcterms:modified>
  <cp:category/>
</cp:coreProperties>
</file>